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0" d="100"/>
          <a:sy n="60" d="100"/>
        </p:scale>
        <p:origin x="114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B410C304-08BC-456B-A48F-073CD0897EEE}" type="datetimeFigureOut">
              <a:rPr lang="en-NG" smtClean="0"/>
              <a:t>15/11/2024</a:t>
            </a:fld>
            <a:endParaRPr lang="en-NG"/>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NG"/>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096815C3-4C83-496E-8C79-75FB0572E1B8}" type="slidenum">
              <a:rPr lang="en-NG" smtClean="0"/>
              <a:t>‹#›</a:t>
            </a:fld>
            <a:endParaRPr lang="en-NG"/>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3617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10C304-08BC-456B-A48F-073CD0897EEE}" type="datetimeFigureOut">
              <a:rPr lang="en-NG" smtClean="0"/>
              <a:t>15/11/2024</a:t>
            </a:fld>
            <a:endParaRPr lang="en-NG"/>
          </a:p>
        </p:txBody>
      </p:sp>
      <p:sp>
        <p:nvSpPr>
          <p:cNvPr id="5" name="Footer Placeholder 4"/>
          <p:cNvSpPr>
            <a:spLocks noGrp="1"/>
          </p:cNvSpPr>
          <p:nvPr>
            <p:ph type="ftr" sz="quarter" idx="11"/>
          </p:nvPr>
        </p:nvSpPr>
        <p:spPr/>
        <p:txBody>
          <a:bodyPr/>
          <a:lstStyle/>
          <a:p>
            <a:endParaRPr lang="en-NG"/>
          </a:p>
        </p:txBody>
      </p:sp>
      <p:sp>
        <p:nvSpPr>
          <p:cNvPr id="6" name="Slide Number Placeholder 5"/>
          <p:cNvSpPr>
            <a:spLocks noGrp="1"/>
          </p:cNvSpPr>
          <p:nvPr>
            <p:ph type="sldNum" sz="quarter" idx="12"/>
          </p:nvPr>
        </p:nvSpPr>
        <p:spPr/>
        <p:txBody>
          <a:bodyPr/>
          <a:lstStyle/>
          <a:p>
            <a:fld id="{096815C3-4C83-496E-8C79-75FB0572E1B8}" type="slidenum">
              <a:rPr lang="en-NG" smtClean="0"/>
              <a:t>‹#›</a:t>
            </a:fld>
            <a:endParaRPr lang="en-NG"/>
          </a:p>
        </p:txBody>
      </p:sp>
    </p:spTree>
    <p:extLst>
      <p:ext uri="{BB962C8B-B14F-4D97-AF65-F5344CB8AC3E}">
        <p14:creationId xmlns:p14="http://schemas.microsoft.com/office/powerpoint/2010/main" val="1725896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10C304-08BC-456B-A48F-073CD0897EEE}" type="datetimeFigureOut">
              <a:rPr lang="en-NG" smtClean="0"/>
              <a:t>15/11/2024</a:t>
            </a:fld>
            <a:endParaRPr lang="en-NG"/>
          </a:p>
        </p:txBody>
      </p:sp>
      <p:sp>
        <p:nvSpPr>
          <p:cNvPr id="5" name="Footer Placeholder 4"/>
          <p:cNvSpPr>
            <a:spLocks noGrp="1"/>
          </p:cNvSpPr>
          <p:nvPr>
            <p:ph type="ftr" sz="quarter" idx="11"/>
          </p:nvPr>
        </p:nvSpPr>
        <p:spPr/>
        <p:txBody>
          <a:bodyPr/>
          <a:lstStyle/>
          <a:p>
            <a:endParaRPr lang="en-NG"/>
          </a:p>
        </p:txBody>
      </p:sp>
      <p:sp>
        <p:nvSpPr>
          <p:cNvPr id="6" name="Slide Number Placeholder 5"/>
          <p:cNvSpPr>
            <a:spLocks noGrp="1"/>
          </p:cNvSpPr>
          <p:nvPr>
            <p:ph type="sldNum" sz="quarter" idx="12"/>
          </p:nvPr>
        </p:nvSpPr>
        <p:spPr/>
        <p:txBody>
          <a:bodyPr/>
          <a:lstStyle/>
          <a:p>
            <a:fld id="{096815C3-4C83-496E-8C79-75FB0572E1B8}" type="slidenum">
              <a:rPr lang="en-NG" smtClean="0"/>
              <a:t>‹#›</a:t>
            </a:fld>
            <a:endParaRPr lang="en-NG"/>
          </a:p>
        </p:txBody>
      </p:sp>
    </p:spTree>
    <p:extLst>
      <p:ext uri="{BB962C8B-B14F-4D97-AF65-F5344CB8AC3E}">
        <p14:creationId xmlns:p14="http://schemas.microsoft.com/office/powerpoint/2010/main" val="853381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10C304-08BC-456B-A48F-073CD0897EEE}" type="datetimeFigureOut">
              <a:rPr lang="en-NG" smtClean="0"/>
              <a:t>15/11/2024</a:t>
            </a:fld>
            <a:endParaRPr lang="en-NG"/>
          </a:p>
        </p:txBody>
      </p:sp>
      <p:sp>
        <p:nvSpPr>
          <p:cNvPr id="5" name="Footer Placeholder 4"/>
          <p:cNvSpPr>
            <a:spLocks noGrp="1"/>
          </p:cNvSpPr>
          <p:nvPr>
            <p:ph type="ftr" sz="quarter" idx="11"/>
          </p:nvPr>
        </p:nvSpPr>
        <p:spPr/>
        <p:txBody>
          <a:bodyPr/>
          <a:lstStyle/>
          <a:p>
            <a:endParaRPr lang="en-NG"/>
          </a:p>
        </p:txBody>
      </p:sp>
      <p:sp>
        <p:nvSpPr>
          <p:cNvPr id="6" name="Slide Number Placeholder 5"/>
          <p:cNvSpPr>
            <a:spLocks noGrp="1"/>
          </p:cNvSpPr>
          <p:nvPr>
            <p:ph type="sldNum" sz="quarter" idx="12"/>
          </p:nvPr>
        </p:nvSpPr>
        <p:spPr/>
        <p:txBody>
          <a:bodyPr/>
          <a:lstStyle/>
          <a:p>
            <a:fld id="{096815C3-4C83-496E-8C79-75FB0572E1B8}" type="slidenum">
              <a:rPr lang="en-NG" smtClean="0"/>
              <a:t>‹#›</a:t>
            </a:fld>
            <a:endParaRPr lang="en-NG"/>
          </a:p>
        </p:txBody>
      </p:sp>
    </p:spTree>
    <p:extLst>
      <p:ext uri="{BB962C8B-B14F-4D97-AF65-F5344CB8AC3E}">
        <p14:creationId xmlns:p14="http://schemas.microsoft.com/office/powerpoint/2010/main" val="1130933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10C304-08BC-456B-A48F-073CD0897EEE}" type="datetimeFigureOut">
              <a:rPr lang="en-NG" smtClean="0"/>
              <a:t>15/11/2024</a:t>
            </a:fld>
            <a:endParaRPr lang="en-NG"/>
          </a:p>
        </p:txBody>
      </p:sp>
      <p:sp>
        <p:nvSpPr>
          <p:cNvPr id="5" name="Footer Placeholder 4"/>
          <p:cNvSpPr>
            <a:spLocks noGrp="1"/>
          </p:cNvSpPr>
          <p:nvPr>
            <p:ph type="ftr" sz="quarter" idx="11"/>
          </p:nvPr>
        </p:nvSpPr>
        <p:spPr/>
        <p:txBody>
          <a:bodyPr/>
          <a:lstStyle/>
          <a:p>
            <a:endParaRPr lang="en-NG"/>
          </a:p>
        </p:txBody>
      </p:sp>
      <p:sp>
        <p:nvSpPr>
          <p:cNvPr id="6" name="Slide Number Placeholder 5"/>
          <p:cNvSpPr>
            <a:spLocks noGrp="1"/>
          </p:cNvSpPr>
          <p:nvPr>
            <p:ph type="sldNum" sz="quarter" idx="12"/>
          </p:nvPr>
        </p:nvSpPr>
        <p:spPr/>
        <p:txBody>
          <a:bodyPr/>
          <a:lstStyle/>
          <a:p>
            <a:fld id="{096815C3-4C83-496E-8C79-75FB0572E1B8}" type="slidenum">
              <a:rPr lang="en-NG" smtClean="0"/>
              <a:t>‹#›</a:t>
            </a:fld>
            <a:endParaRPr lang="en-NG"/>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2223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410C304-08BC-456B-A48F-073CD0897EEE}" type="datetimeFigureOut">
              <a:rPr lang="en-NG" smtClean="0"/>
              <a:t>15/11/2024</a:t>
            </a:fld>
            <a:endParaRPr lang="en-NG"/>
          </a:p>
        </p:txBody>
      </p:sp>
      <p:sp>
        <p:nvSpPr>
          <p:cNvPr id="6" name="Footer Placeholder 5"/>
          <p:cNvSpPr>
            <a:spLocks noGrp="1"/>
          </p:cNvSpPr>
          <p:nvPr>
            <p:ph type="ftr" sz="quarter" idx="11"/>
          </p:nvPr>
        </p:nvSpPr>
        <p:spPr/>
        <p:txBody>
          <a:bodyPr/>
          <a:lstStyle/>
          <a:p>
            <a:endParaRPr lang="en-NG"/>
          </a:p>
        </p:txBody>
      </p:sp>
      <p:sp>
        <p:nvSpPr>
          <p:cNvPr id="7" name="Slide Number Placeholder 6"/>
          <p:cNvSpPr>
            <a:spLocks noGrp="1"/>
          </p:cNvSpPr>
          <p:nvPr>
            <p:ph type="sldNum" sz="quarter" idx="12"/>
          </p:nvPr>
        </p:nvSpPr>
        <p:spPr/>
        <p:txBody>
          <a:bodyPr/>
          <a:lstStyle/>
          <a:p>
            <a:fld id="{096815C3-4C83-496E-8C79-75FB0572E1B8}" type="slidenum">
              <a:rPr lang="en-NG" smtClean="0"/>
              <a:t>‹#›</a:t>
            </a:fld>
            <a:endParaRPr lang="en-NG"/>
          </a:p>
        </p:txBody>
      </p:sp>
    </p:spTree>
    <p:extLst>
      <p:ext uri="{BB962C8B-B14F-4D97-AF65-F5344CB8AC3E}">
        <p14:creationId xmlns:p14="http://schemas.microsoft.com/office/powerpoint/2010/main" val="223855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410C304-08BC-456B-A48F-073CD0897EEE}" type="datetimeFigureOut">
              <a:rPr lang="en-NG" smtClean="0"/>
              <a:t>15/11/2024</a:t>
            </a:fld>
            <a:endParaRPr lang="en-NG"/>
          </a:p>
        </p:txBody>
      </p:sp>
      <p:sp>
        <p:nvSpPr>
          <p:cNvPr id="8" name="Footer Placeholder 7"/>
          <p:cNvSpPr>
            <a:spLocks noGrp="1"/>
          </p:cNvSpPr>
          <p:nvPr>
            <p:ph type="ftr" sz="quarter" idx="11"/>
          </p:nvPr>
        </p:nvSpPr>
        <p:spPr/>
        <p:txBody>
          <a:bodyPr/>
          <a:lstStyle/>
          <a:p>
            <a:endParaRPr lang="en-NG"/>
          </a:p>
        </p:txBody>
      </p:sp>
      <p:sp>
        <p:nvSpPr>
          <p:cNvPr id="9" name="Slide Number Placeholder 8"/>
          <p:cNvSpPr>
            <a:spLocks noGrp="1"/>
          </p:cNvSpPr>
          <p:nvPr>
            <p:ph type="sldNum" sz="quarter" idx="12"/>
          </p:nvPr>
        </p:nvSpPr>
        <p:spPr/>
        <p:txBody>
          <a:bodyPr/>
          <a:lstStyle/>
          <a:p>
            <a:fld id="{096815C3-4C83-496E-8C79-75FB0572E1B8}" type="slidenum">
              <a:rPr lang="en-NG" smtClean="0"/>
              <a:t>‹#›</a:t>
            </a:fld>
            <a:endParaRPr lang="en-NG"/>
          </a:p>
        </p:txBody>
      </p:sp>
    </p:spTree>
    <p:extLst>
      <p:ext uri="{BB962C8B-B14F-4D97-AF65-F5344CB8AC3E}">
        <p14:creationId xmlns:p14="http://schemas.microsoft.com/office/powerpoint/2010/main" val="2837009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10C304-08BC-456B-A48F-073CD0897EEE}" type="datetimeFigureOut">
              <a:rPr lang="en-NG" smtClean="0"/>
              <a:t>15/11/2024</a:t>
            </a:fld>
            <a:endParaRPr lang="en-NG"/>
          </a:p>
        </p:txBody>
      </p:sp>
      <p:sp>
        <p:nvSpPr>
          <p:cNvPr id="4" name="Footer Placeholder 3"/>
          <p:cNvSpPr>
            <a:spLocks noGrp="1"/>
          </p:cNvSpPr>
          <p:nvPr>
            <p:ph type="ftr" sz="quarter" idx="11"/>
          </p:nvPr>
        </p:nvSpPr>
        <p:spPr/>
        <p:txBody>
          <a:bodyPr/>
          <a:lstStyle/>
          <a:p>
            <a:endParaRPr lang="en-NG"/>
          </a:p>
        </p:txBody>
      </p:sp>
      <p:sp>
        <p:nvSpPr>
          <p:cNvPr id="5" name="Slide Number Placeholder 4"/>
          <p:cNvSpPr>
            <a:spLocks noGrp="1"/>
          </p:cNvSpPr>
          <p:nvPr>
            <p:ph type="sldNum" sz="quarter" idx="12"/>
          </p:nvPr>
        </p:nvSpPr>
        <p:spPr/>
        <p:txBody>
          <a:bodyPr/>
          <a:lstStyle/>
          <a:p>
            <a:fld id="{096815C3-4C83-496E-8C79-75FB0572E1B8}" type="slidenum">
              <a:rPr lang="en-NG" smtClean="0"/>
              <a:t>‹#›</a:t>
            </a:fld>
            <a:endParaRPr lang="en-NG"/>
          </a:p>
        </p:txBody>
      </p:sp>
    </p:spTree>
    <p:extLst>
      <p:ext uri="{BB962C8B-B14F-4D97-AF65-F5344CB8AC3E}">
        <p14:creationId xmlns:p14="http://schemas.microsoft.com/office/powerpoint/2010/main" val="4159209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10C304-08BC-456B-A48F-073CD0897EEE}" type="datetimeFigureOut">
              <a:rPr lang="en-NG" smtClean="0"/>
              <a:t>15/11/2024</a:t>
            </a:fld>
            <a:endParaRPr lang="en-NG"/>
          </a:p>
        </p:txBody>
      </p:sp>
      <p:sp>
        <p:nvSpPr>
          <p:cNvPr id="3" name="Footer Placeholder 2"/>
          <p:cNvSpPr>
            <a:spLocks noGrp="1"/>
          </p:cNvSpPr>
          <p:nvPr>
            <p:ph type="ftr" sz="quarter" idx="11"/>
          </p:nvPr>
        </p:nvSpPr>
        <p:spPr/>
        <p:txBody>
          <a:bodyPr/>
          <a:lstStyle/>
          <a:p>
            <a:endParaRPr lang="en-NG"/>
          </a:p>
        </p:txBody>
      </p:sp>
      <p:sp>
        <p:nvSpPr>
          <p:cNvPr id="4" name="Slide Number Placeholder 3"/>
          <p:cNvSpPr>
            <a:spLocks noGrp="1"/>
          </p:cNvSpPr>
          <p:nvPr>
            <p:ph type="sldNum" sz="quarter" idx="12"/>
          </p:nvPr>
        </p:nvSpPr>
        <p:spPr/>
        <p:txBody>
          <a:bodyPr/>
          <a:lstStyle/>
          <a:p>
            <a:fld id="{096815C3-4C83-496E-8C79-75FB0572E1B8}" type="slidenum">
              <a:rPr lang="en-NG" smtClean="0"/>
              <a:t>‹#›</a:t>
            </a:fld>
            <a:endParaRPr lang="en-NG"/>
          </a:p>
        </p:txBody>
      </p:sp>
    </p:spTree>
    <p:extLst>
      <p:ext uri="{BB962C8B-B14F-4D97-AF65-F5344CB8AC3E}">
        <p14:creationId xmlns:p14="http://schemas.microsoft.com/office/powerpoint/2010/main" val="3723103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410C304-08BC-456B-A48F-073CD0897EEE}" type="datetimeFigureOut">
              <a:rPr lang="en-NG" smtClean="0"/>
              <a:t>15/11/2024</a:t>
            </a:fld>
            <a:endParaRPr lang="en-NG"/>
          </a:p>
        </p:txBody>
      </p:sp>
      <p:sp>
        <p:nvSpPr>
          <p:cNvPr id="6" name="Footer Placeholder 5"/>
          <p:cNvSpPr>
            <a:spLocks noGrp="1"/>
          </p:cNvSpPr>
          <p:nvPr>
            <p:ph type="ftr" sz="quarter" idx="11"/>
          </p:nvPr>
        </p:nvSpPr>
        <p:spPr/>
        <p:txBody>
          <a:bodyPr/>
          <a:lstStyle/>
          <a:p>
            <a:endParaRPr lang="en-NG"/>
          </a:p>
        </p:txBody>
      </p:sp>
      <p:sp>
        <p:nvSpPr>
          <p:cNvPr id="7" name="Slide Number Placeholder 6"/>
          <p:cNvSpPr>
            <a:spLocks noGrp="1"/>
          </p:cNvSpPr>
          <p:nvPr>
            <p:ph type="sldNum" sz="quarter" idx="12"/>
          </p:nvPr>
        </p:nvSpPr>
        <p:spPr/>
        <p:txBody>
          <a:bodyPr/>
          <a:lstStyle/>
          <a:p>
            <a:fld id="{096815C3-4C83-496E-8C79-75FB0572E1B8}" type="slidenum">
              <a:rPr lang="en-NG" smtClean="0"/>
              <a:t>‹#›</a:t>
            </a:fld>
            <a:endParaRPr lang="en-NG"/>
          </a:p>
        </p:txBody>
      </p:sp>
    </p:spTree>
    <p:extLst>
      <p:ext uri="{BB962C8B-B14F-4D97-AF65-F5344CB8AC3E}">
        <p14:creationId xmlns:p14="http://schemas.microsoft.com/office/powerpoint/2010/main" val="2879604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410C304-08BC-456B-A48F-073CD0897EEE}" type="datetimeFigureOut">
              <a:rPr lang="en-NG" smtClean="0"/>
              <a:t>15/11/2024</a:t>
            </a:fld>
            <a:endParaRPr lang="en-NG"/>
          </a:p>
        </p:txBody>
      </p:sp>
      <p:sp>
        <p:nvSpPr>
          <p:cNvPr id="6" name="Footer Placeholder 5"/>
          <p:cNvSpPr>
            <a:spLocks noGrp="1"/>
          </p:cNvSpPr>
          <p:nvPr>
            <p:ph type="ftr" sz="quarter" idx="11"/>
          </p:nvPr>
        </p:nvSpPr>
        <p:spPr/>
        <p:txBody>
          <a:bodyPr/>
          <a:lstStyle/>
          <a:p>
            <a:endParaRPr lang="en-NG"/>
          </a:p>
        </p:txBody>
      </p:sp>
      <p:sp>
        <p:nvSpPr>
          <p:cNvPr id="7" name="Slide Number Placeholder 6"/>
          <p:cNvSpPr>
            <a:spLocks noGrp="1"/>
          </p:cNvSpPr>
          <p:nvPr>
            <p:ph type="sldNum" sz="quarter" idx="12"/>
          </p:nvPr>
        </p:nvSpPr>
        <p:spPr/>
        <p:txBody>
          <a:bodyPr/>
          <a:lstStyle/>
          <a:p>
            <a:fld id="{096815C3-4C83-496E-8C79-75FB0572E1B8}" type="slidenum">
              <a:rPr lang="en-NG" smtClean="0"/>
              <a:t>‹#›</a:t>
            </a:fld>
            <a:endParaRPr lang="en-NG"/>
          </a:p>
        </p:txBody>
      </p:sp>
    </p:spTree>
    <p:extLst>
      <p:ext uri="{BB962C8B-B14F-4D97-AF65-F5344CB8AC3E}">
        <p14:creationId xmlns:p14="http://schemas.microsoft.com/office/powerpoint/2010/main" val="2676733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B410C304-08BC-456B-A48F-073CD0897EEE}" type="datetimeFigureOut">
              <a:rPr lang="en-NG" smtClean="0"/>
              <a:t>15/11/2024</a:t>
            </a:fld>
            <a:endParaRPr lang="en-NG"/>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NG"/>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096815C3-4C83-496E-8C79-75FB0572E1B8}" type="slidenum">
              <a:rPr lang="en-NG" smtClean="0"/>
              <a:t>‹#›</a:t>
            </a:fld>
            <a:endParaRPr lang="en-NG"/>
          </a:p>
        </p:txBody>
      </p:sp>
    </p:spTree>
    <p:extLst>
      <p:ext uri="{BB962C8B-B14F-4D97-AF65-F5344CB8AC3E}">
        <p14:creationId xmlns:p14="http://schemas.microsoft.com/office/powerpoint/2010/main" val="1246511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21F6E-A181-B095-0133-C5814B756611}"/>
              </a:ext>
            </a:extLst>
          </p:cNvPr>
          <p:cNvSpPr>
            <a:spLocks noGrp="1"/>
          </p:cNvSpPr>
          <p:nvPr>
            <p:ph type="ctrTitle"/>
          </p:nvPr>
        </p:nvSpPr>
        <p:spPr>
          <a:xfrm>
            <a:off x="1100051" y="-137160"/>
            <a:ext cx="10058400" cy="3566160"/>
          </a:xfrm>
        </p:spPr>
        <p:txBody>
          <a:bodyPr/>
          <a:lstStyle/>
          <a:p>
            <a:pPr algn="ctr"/>
            <a:r>
              <a:rPr lang="en-US" dirty="0"/>
              <a:t>CANONICAL FORM AND MIXED MARRIAGE</a:t>
            </a:r>
            <a:endParaRPr lang="en-NG" dirty="0"/>
          </a:p>
        </p:txBody>
      </p:sp>
      <p:sp>
        <p:nvSpPr>
          <p:cNvPr id="3" name="Subtitle 2">
            <a:extLst>
              <a:ext uri="{FF2B5EF4-FFF2-40B4-BE49-F238E27FC236}">
                <a16:creationId xmlns:a16="http://schemas.microsoft.com/office/drawing/2014/main" id="{62CBCE5D-4ADD-05BE-9DF3-919AA8B3D420}"/>
              </a:ext>
            </a:extLst>
          </p:cNvPr>
          <p:cNvSpPr>
            <a:spLocks noGrp="1"/>
          </p:cNvSpPr>
          <p:nvPr>
            <p:ph type="subTitle" idx="1"/>
          </p:nvPr>
        </p:nvSpPr>
        <p:spPr>
          <a:xfrm>
            <a:off x="1100051" y="3974357"/>
            <a:ext cx="10058400" cy="1143000"/>
          </a:xfrm>
        </p:spPr>
        <p:txBody>
          <a:bodyPr>
            <a:normAutofit/>
          </a:bodyPr>
          <a:lstStyle/>
          <a:p>
            <a:pPr algn="ctr"/>
            <a:r>
              <a:rPr lang="en-US" sz="3200" b="1" dirty="0"/>
              <a:t>FR THADDEUS ANYAEGBU, op</a:t>
            </a:r>
            <a:endParaRPr lang="en-NG" sz="3200" b="1" dirty="0"/>
          </a:p>
        </p:txBody>
      </p:sp>
    </p:spTree>
    <p:extLst>
      <p:ext uri="{BB962C8B-B14F-4D97-AF65-F5344CB8AC3E}">
        <p14:creationId xmlns:p14="http://schemas.microsoft.com/office/powerpoint/2010/main" val="357511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776BF-7FDC-30E7-D6A7-83658653492D}"/>
              </a:ext>
            </a:extLst>
          </p:cNvPr>
          <p:cNvSpPr>
            <a:spLocks noGrp="1"/>
          </p:cNvSpPr>
          <p:nvPr>
            <p:ph type="title"/>
          </p:nvPr>
        </p:nvSpPr>
        <p:spPr>
          <a:xfrm>
            <a:off x="757989" y="246647"/>
            <a:ext cx="9875520" cy="1356360"/>
          </a:xfrm>
        </p:spPr>
        <p:txBody>
          <a:bodyPr/>
          <a:lstStyle/>
          <a:p>
            <a:pPr algn="ctr"/>
            <a:r>
              <a:rPr lang="en-US" sz="2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Exceptional cases</a:t>
            </a:r>
            <a:br>
              <a:rPr lang="en-NG" sz="1800" dirty="0">
                <a:effectLst/>
                <a:latin typeface="Calibri" panose="020F0502020204030204" pitchFamily="34" charset="0"/>
                <a:ea typeface="Calibri" panose="020F0502020204030204" pitchFamily="34" charset="0"/>
                <a:cs typeface="Times New Roman" panose="02020603050405020304" pitchFamily="18" charset="0"/>
              </a:rPr>
            </a:br>
            <a:endParaRPr lang="en-NG" dirty="0"/>
          </a:p>
        </p:txBody>
      </p:sp>
      <p:sp>
        <p:nvSpPr>
          <p:cNvPr id="3" name="Content Placeholder 2">
            <a:extLst>
              <a:ext uri="{FF2B5EF4-FFF2-40B4-BE49-F238E27FC236}">
                <a16:creationId xmlns:a16="http://schemas.microsoft.com/office/drawing/2014/main" id="{B1986706-22D1-D11D-1B67-C9F3BB8021C7}"/>
              </a:ext>
            </a:extLst>
          </p:cNvPr>
          <p:cNvSpPr>
            <a:spLocks noGrp="1"/>
          </p:cNvSpPr>
          <p:nvPr>
            <p:ph idx="1"/>
          </p:nvPr>
        </p:nvSpPr>
        <p:spPr>
          <a:xfrm>
            <a:off x="1078832" y="663742"/>
            <a:ext cx="10499558" cy="4888030"/>
          </a:xfrm>
        </p:spPr>
        <p:txBody>
          <a:bodyPr>
            <a:noAutofit/>
          </a:bodyPr>
          <a:lstStyle/>
          <a:p>
            <a:pPr marL="45720" indent="0" algn="just">
              <a:lnSpc>
                <a:spcPct val="150000"/>
              </a:lnSpc>
              <a:buNone/>
            </a:pP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canon we are discussing mentions the following canons as exceptions to canonical form: </a:t>
            </a:r>
            <a:r>
              <a:rPr lang="en-US" sz="28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cann</a:t>
            </a: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144, 1112, § 1, 1116, and 1127, §§ 1-2. </a:t>
            </a:r>
            <a:r>
              <a:rPr lang="en-US" sz="2800" dirty="0">
                <a:solidFill>
                  <a:schemeClr val="tx1"/>
                </a:solidFill>
                <a:latin typeface="Times New Roman" panose="02020603050405020304" pitchFamily="18" charset="0"/>
                <a:ea typeface="Calibri" panose="020F0502020204030204" pitchFamily="34" charset="0"/>
              </a:rPr>
              <a:t>Canon</a:t>
            </a:r>
            <a:r>
              <a:rPr lang="en-US" sz="2800" dirty="0">
                <a:solidFill>
                  <a:schemeClr val="tx1"/>
                </a:solidFill>
                <a:effectLst/>
                <a:latin typeface="Times New Roman" panose="02020603050405020304" pitchFamily="18" charset="0"/>
                <a:ea typeface="Calibri" panose="020F0502020204030204" pitchFamily="34" charset="0"/>
              </a:rPr>
              <a:t>.144 stipulates that in </a:t>
            </a:r>
            <a:r>
              <a:rPr lang="en-US" sz="2800" b="1" dirty="0">
                <a:solidFill>
                  <a:schemeClr val="tx1"/>
                </a:solidFill>
                <a:effectLst/>
                <a:latin typeface="Times New Roman" panose="02020603050405020304" pitchFamily="18" charset="0"/>
                <a:ea typeface="Calibri" panose="020F0502020204030204" pitchFamily="34" charset="0"/>
              </a:rPr>
              <a:t>common error of fact or law</a:t>
            </a:r>
            <a:r>
              <a:rPr lang="en-US" sz="2800" dirty="0">
                <a:solidFill>
                  <a:schemeClr val="tx1"/>
                </a:solidFill>
                <a:effectLst/>
                <a:latin typeface="Times New Roman" panose="02020603050405020304" pitchFamily="18" charset="0"/>
                <a:ea typeface="Calibri" panose="020F0502020204030204" pitchFamily="34" charset="0"/>
              </a:rPr>
              <a:t>, that the Church supplies the power of governance. </a:t>
            </a:r>
            <a:r>
              <a:rPr lang="en-US" sz="2800" dirty="0">
                <a:solidFill>
                  <a:srgbClr val="C00000"/>
                </a:solidFill>
                <a:effectLst/>
                <a:latin typeface="Times New Roman" panose="02020603050405020304" pitchFamily="18" charset="0"/>
                <a:ea typeface="Calibri" panose="020F0502020204030204" pitchFamily="34" charset="0"/>
              </a:rPr>
              <a:t>The Church supplies the power to assist at marriage in cases of common error</a:t>
            </a:r>
            <a:r>
              <a:rPr lang="en-US" sz="2800" dirty="0">
                <a:solidFill>
                  <a:schemeClr val="tx1"/>
                </a:solidFill>
                <a:effectLst/>
                <a:latin typeface="Times New Roman" panose="02020603050405020304" pitchFamily="18" charset="0"/>
                <a:ea typeface="Calibri" panose="020F0502020204030204" pitchFamily="34" charset="0"/>
              </a:rPr>
              <a:t>. The power that the local ordinary or the parish priest has to assist at marriage is called </a:t>
            </a:r>
            <a:r>
              <a:rPr lang="en-US" sz="2800" dirty="0">
                <a:solidFill>
                  <a:srgbClr val="C00000"/>
                </a:solidFill>
                <a:effectLst/>
                <a:latin typeface="Times New Roman" panose="02020603050405020304" pitchFamily="18" charset="0"/>
                <a:ea typeface="Calibri" panose="020F0502020204030204" pitchFamily="34" charset="0"/>
              </a:rPr>
              <a:t>faculty. </a:t>
            </a:r>
            <a:r>
              <a:rPr lang="en-US" sz="2800" dirty="0">
                <a:solidFill>
                  <a:schemeClr val="tx1"/>
                </a:solidFill>
                <a:effectLst/>
                <a:latin typeface="Times New Roman" panose="02020603050405020304" pitchFamily="18" charset="0"/>
                <a:ea typeface="Calibri" panose="020F0502020204030204" pitchFamily="34" charset="0"/>
              </a:rPr>
              <a:t>When it is lacking and the people of God don’t known about this and the priest goes to assist at marriage, the marriage will not be </a:t>
            </a:r>
            <a:r>
              <a:rPr lang="en-US" sz="2800" dirty="0">
                <a:solidFill>
                  <a:srgbClr val="C00000"/>
                </a:solidFill>
                <a:effectLst/>
                <a:latin typeface="Times New Roman" panose="02020603050405020304" pitchFamily="18" charset="0"/>
                <a:ea typeface="Calibri" panose="020F0502020204030204" pitchFamily="34" charset="0"/>
              </a:rPr>
              <a:t>invalid because the Church supplies it implicitly. </a:t>
            </a:r>
            <a:endParaRPr lang="en-NG" sz="2800" dirty="0">
              <a:solidFill>
                <a:srgbClr val="C00000"/>
              </a:solidFill>
            </a:endParaRPr>
          </a:p>
        </p:txBody>
      </p:sp>
    </p:spTree>
    <p:extLst>
      <p:ext uri="{BB962C8B-B14F-4D97-AF65-F5344CB8AC3E}">
        <p14:creationId xmlns:p14="http://schemas.microsoft.com/office/powerpoint/2010/main" val="9447969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7C4079-FE82-5780-80B0-B2E0AC491D45}"/>
              </a:ext>
            </a:extLst>
          </p:cNvPr>
          <p:cNvSpPr txBox="1"/>
          <p:nvPr/>
        </p:nvSpPr>
        <p:spPr>
          <a:xfrm>
            <a:off x="1187116" y="368969"/>
            <a:ext cx="10651958" cy="6350456"/>
          </a:xfrm>
          <a:prstGeom prst="rect">
            <a:avLst/>
          </a:prstGeom>
          <a:noFill/>
        </p:spPr>
        <p:txBody>
          <a:bodyPr wrap="square">
            <a:spAutoFit/>
          </a:bodyPr>
          <a:lstStyle/>
          <a:p>
            <a:pPr marL="45720" algn="just">
              <a:lnSpc>
                <a:spcPct val="150000"/>
              </a:lnSpc>
              <a:spcAft>
                <a:spcPts val="800"/>
              </a:spcAft>
            </a:pPr>
            <a:r>
              <a:rPr lang="en-US" sz="2500" dirty="0">
                <a:solidFill>
                  <a:schemeClr val="tx1"/>
                </a:solidFill>
                <a:effectLst/>
                <a:latin typeface="Times New Roman" panose="02020603050405020304" pitchFamily="18" charset="0"/>
                <a:ea typeface="Calibri" panose="020F0502020204030204" pitchFamily="34" charset="0"/>
              </a:rPr>
              <a:t>Canon </a:t>
            </a:r>
            <a:r>
              <a:rPr lang="en-US" sz="25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1112, § 1, stipulate the following: </a:t>
            </a:r>
            <a:r>
              <a:rPr lang="en-US" sz="25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“With the prior favorable opinion of the conference of bishops and after the permission of the Holy See has been obtained, the diocesan bishop can delegate lay persons to assist at marriages where priests or deacons are lacking, without prejudice to the prescript of can. 1108, § 3.”</a:t>
            </a:r>
            <a:r>
              <a:rPr lang="en-US" sz="2500" dirty="0">
                <a:effectLst/>
                <a:latin typeface="Times New Roman" panose="02020603050405020304" pitchFamily="18" charset="0"/>
                <a:ea typeface="Calibri" panose="020F0502020204030204" pitchFamily="34" charset="0"/>
                <a:cs typeface="Times New Roman" panose="02020603050405020304" pitchFamily="18" charset="0"/>
              </a:rPr>
              <a:t> 1127, §§ 2 asserts: “</a:t>
            </a:r>
            <a:r>
              <a:rPr lang="en-US" sz="25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If grave difficulties hinder the observance of canonical form, the local ordinary of the Catholic party has the right of dispensing from the form in individual cases, after having consulted the ordinary of the place in which the marriage is celebrated and with some public form of celebration for validity. It is for the conference of bishops to establish norms by which the aforementioned dispensation is to be granted in a uniform manner.”</a:t>
            </a:r>
            <a:endParaRPr lang="en-NG" sz="25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marL="45720" indent="0" algn="just">
              <a:lnSpc>
                <a:spcPct val="100000"/>
              </a:lnSpc>
              <a:spcAft>
                <a:spcPts val="800"/>
              </a:spcAft>
              <a:buNone/>
            </a:pPr>
            <a:endParaRPr lang="en-NG" sz="25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030171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A5D69-2751-4DB2-7A3C-A519487ABDC1}"/>
              </a:ext>
            </a:extLst>
          </p:cNvPr>
          <p:cNvSpPr>
            <a:spLocks noGrp="1"/>
          </p:cNvSpPr>
          <p:nvPr>
            <p:ph type="title"/>
          </p:nvPr>
        </p:nvSpPr>
        <p:spPr/>
        <p:txBody>
          <a:bodyPr/>
          <a:lstStyle/>
          <a:p>
            <a:pPr algn="ctr"/>
            <a:r>
              <a:rPr lang="zh-CN" sz="25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MIXED MARRIAGE</a:t>
            </a:r>
            <a:br>
              <a:rPr lang="en-NG" sz="1800" dirty="0">
                <a:effectLst/>
                <a:latin typeface="Calibri" panose="020F0502020204030204" pitchFamily="34" charset="0"/>
                <a:ea typeface="Calibri" panose="020F0502020204030204" pitchFamily="34" charset="0"/>
                <a:cs typeface="Times New Roman" panose="02020603050405020304" pitchFamily="18" charset="0"/>
              </a:rPr>
            </a:br>
            <a:endParaRPr lang="en-NG" dirty="0"/>
          </a:p>
        </p:txBody>
      </p:sp>
      <p:sp>
        <p:nvSpPr>
          <p:cNvPr id="3" name="Content Placeholder 2">
            <a:extLst>
              <a:ext uri="{FF2B5EF4-FFF2-40B4-BE49-F238E27FC236}">
                <a16:creationId xmlns:a16="http://schemas.microsoft.com/office/drawing/2014/main" id="{38AC0FD1-C8A4-A571-9BC3-61F5E91B5B0F}"/>
              </a:ext>
            </a:extLst>
          </p:cNvPr>
          <p:cNvSpPr>
            <a:spLocks noGrp="1"/>
          </p:cNvSpPr>
          <p:nvPr>
            <p:ph idx="1"/>
          </p:nvPr>
        </p:nvSpPr>
        <p:spPr>
          <a:xfrm>
            <a:off x="951017" y="1095275"/>
            <a:ext cx="9872871" cy="4038600"/>
          </a:xfrm>
        </p:spPr>
        <p:txBody>
          <a:bodyPr>
            <a:noAutofit/>
          </a:bodyPr>
          <a:lstStyle/>
          <a:p>
            <a:pPr marL="45720" indent="0" algn="just">
              <a:lnSpc>
                <a:spcPct val="150000"/>
              </a:lnSpc>
              <a:buNone/>
            </a:pPr>
            <a:r>
              <a:rPr lang="en-US" sz="2600" dirty="0">
                <a:solidFill>
                  <a:srgbClr val="002060"/>
                </a:solidFill>
                <a:latin typeface="Times New Roman" panose="02020603050405020304" pitchFamily="18" charset="0"/>
                <a:cs typeface="Times New Roman" panose="02020603050405020304" pitchFamily="18" charset="0"/>
              </a:rPr>
              <a:t>It is necessary that every Catholic marriage counselor and educator should know the law of the Catholic Church on mixed marriage. Let us now discuss the stipulation of canon law on mixed marriage.</a:t>
            </a:r>
          </a:p>
          <a:p>
            <a:pPr indent="0" algn="just">
              <a:lnSpc>
                <a:spcPct val="150000"/>
              </a:lnSpc>
              <a:spcAft>
                <a:spcPts val="800"/>
              </a:spcAft>
              <a:buNone/>
            </a:pPr>
            <a:r>
              <a:rPr lang="en-US" sz="2600" dirty="0">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Can. 1124 stipulates: </a:t>
            </a:r>
            <a:r>
              <a:rPr lang="en-US" sz="2600" b="1" dirty="0">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“without express permission of the competent authority, a marriage is </a:t>
            </a:r>
            <a:r>
              <a:rPr lang="en-US" sz="2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prohibited</a:t>
            </a:r>
            <a:r>
              <a:rPr lang="en-US" sz="2600" b="1" dirty="0">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 between two </a:t>
            </a:r>
            <a:r>
              <a:rPr lang="en-US" sz="2600" b="1" dirty="0" err="1">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baptised</a:t>
            </a:r>
            <a:r>
              <a:rPr lang="en-US" sz="2600" b="1" dirty="0">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 persons, </a:t>
            </a:r>
            <a:r>
              <a:rPr lang="en-US" sz="2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one of whom was </a:t>
            </a:r>
            <a:r>
              <a:rPr lang="en-US" sz="2600" b="1" dirty="0" err="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baptised</a:t>
            </a:r>
            <a:r>
              <a:rPr lang="en-US" sz="2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 in the Catholic Church or received into it after baptism,</a:t>
            </a:r>
            <a:r>
              <a:rPr lang="en-US" sz="2600" b="1" dirty="0">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 the </a:t>
            </a:r>
            <a:r>
              <a:rPr lang="en-US" sz="2600" b="1"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other of whom belongs to a church or ecclesial </a:t>
            </a:r>
            <a:r>
              <a:rPr lang="en-US" sz="2600" b="1" dirty="0">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community not in full communion with the catholic Church.”</a:t>
            </a:r>
            <a:endParaRPr lang="en-NG" sz="26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 indent="0">
              <a:lnSpc>
                <a:spcPct val="150000"/>
              </a:lnSpc>
              <a:buNone/>
            </a:pPr>
            <a:endParaRPr lang="en-NG" sz="2600" dirty="0"/>
          </a:p>
        </p:txBody>
      </p:sp>
    </p:spTree>
    <p:extLst>
      <p:ext uri="{BB962C8B-B14F-4D97-AF65-F5344CB8AC3E}">
        <p14:creationId xmlns:p14="http://schemas.microsoft.com/office/powerpoint/2010/main" val="1508567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9726CC-3059-1A74-F464-9F128D68E1E5}"/>
              </a:ext>
            </a:extLst>
          </p:cNvPr>
          <p:cNvSpPr txBox="1"/>
          <p:nvPr/>
        </p:nvSpPr>
        <p:spPr>
          <a:xfrm>
            <a:off x="753979" y="1178731"/>
            <a:ext cx="10956757" cy="3504229"/>
          </a:xfrm>
          <a:prstGeom prst="rect">
            <a:avLst/>
          </a:prstGeom>
          <a:noFill/>
        </p:spPr>
        <p:txBody>
          <a:bodyPr wrap="square">
            <a:spAutoFit/>
          </a:bodyPr>
          <a:lstStyle/>
          <a:p>
            <a:pPr algn="just">
              <a:lnSpc>
                <a:spcPct val="107000"/>
              </a:lnSpc>
              <a:spcAft>
                <a:spcPts val="800"/>
              </a:spcAft>
            </a:pPr>
            <a:r>
              <a:rPr lang="en-US" sz="2800" dirty="0">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 The above canon  highlights the following:</a:t>
            </a:r>
            <a:endParaRPr lang="en-NG"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Meaning of mixed marriage: </a:t>
            </a:r>
            <a:r>
              <a:rPr lang="zh-CN" sz="2800" dirty="0">
                <a:solidFill>
                  <a:srgbClr val="050505"/>
                </a:solidFill>
                <a:effectLst/>
                <a:latin typeface="Calibri" panose="020F0502020204030204" pitchFamily="34" charset="0"/>
                <a:ea typeface="Times New Roman" panose="02020603050405020304" pitchFamily="18" charset="0"/>
                <a:cs typeface="Times New Roman" panose="02020603050405020304" pitchFamily="18" charset="0"/>
              </a:rPr>
              <a:t>Mixed marriage is a marriage between two baptized Christians, one of whom is a Catholic and the other, a non-Catholic Christian.</a:t>
            </a:r>
            <a:endParaRPr lang="en-NG"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pP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Permission to have mixed marriage:</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zh-CN" sz="2800"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 </a:t>
            </a:r>
            <a:r>
              <a:rPr lang="zh-CN" sz="2800" dirty="0">
                <a:solidFill>
                  <a:srgbClr val="050505"/>
                </a:solidFill>
                <a:effectLst/>
                <a:latin typeface="Calibri" panose="020F0502020204030204" pitchFamily="34" charset="0"/>
                <a:ea typeface="Times New Roman" panose="02020603050405020304" pitchFamily="18" charset="0"/>
                <a:cs typeface="Times New Roman" panose="02020603050405020304" pitchFamily="18" charset="0"/>
              </a:rPr>
              <a:t>Without the express permission of the competent authority, Catholic Church prohibits a marriage between a Catholic and a non-Catholic . </a:t>
            </a:r>
            <a:endParaRPr lang="en-NG"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17208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AF8F1F-4B89-C662-9A9E-5856DA7EAD58}"/>
              </a:ext>
            </a:extLst>
          </p:cNvPr>
          <p:cNvSpPr>
            <a:spLocks noGrp="1"/>
          </p:cNvSpPr>
          <p:nvPr>
            <p:ph type="title"/>
          </p:nvPr>
        </p:nvSpPr>
        <p:spPr/>
        <p:txBody>
          <a:bodyPr>
            <a:normAutofit/>
          </a:bodyPr>
          <a:lstStyle/>
          <a:p>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Why does the Church prohibit mixed marriage w</a:t>
            </a:r>
            <a:r>
              <a:rPr lang="zh-CN" sz="2800" b="1"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ithout the express permission of the competent authority</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t>
            </a:r>
            <a:br>
              <a:rPr lang="en-NG" sz="2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br>
            <a:endParaRPr lang="en-NG" sz="2800" b="1" dirty="0">
              <a:solidFill>
                <a:srgbClr val="0070C0"/>
              </a:solidFill>
            </a:endParaRPr>
          </a:p>
        </p:txBody>
      </p:sp>
      <p:sp>
        <p:nvSpPr>
          <p:cNvPr id="3" name="Content Placeholder 2">
            <a:extLst>
              <a:ext uri="{FF2B5EF4-FFF2-40B4-BE49-F238E27FC236}">
                <a16:creationId xmlns:a16="http://schemas.microsoft.com/office/drawing/2014/main" id="{F072D63A-4110-13C0-9246-432FE6F3EB1A}"/>
              </a:ext>
            </a:extLst>
          </p:cNvPr>
          <p:cNvSpPr>
            <a:spLocks noGrp="1"/>
          </p:cNvSpPr>
          <p:nvPr>
            <p:ph idx="1"/>
          </p:nvPr>
        </p:nvSpPr>
        <p:spPr>
          <a:xfrm>
            <a:off x="998621" y="1544053"/>
            <a:ext cx="9872871" cy="4038600"/>
          </a:xfrm>
        </p:spPr>
        <p:txBody>
          <a:bodyPr>
            <a:noAutofit/>
          </a:bodyPr>
          <a:lstStyle/>
          <a:p>
            <a:pPr marL="45720" indent="0" algn="just">
              <a:lnSpc>
                <a:spcPct val="150000"/>
              </a:lnSpc>
              <a:buNone/>
            </a:pPr>
            <a:r>
              <a:rPr lang="en-US" sz="2400" dirty="0">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The Church does so because of the particular problems to which mixed marriage can give rise. Pope Paul VI in the document </a:t>
            </a:r>
            <a:r>
              <a:rPr lang="en-US" sz="2400" b="1" i="1" dirty="0" err="1">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Matrimonia</a:t>
            </a:r>
            <a:r>
              <a:rPr lang="en-US" sz="2400" b="1" i="1" dirty="0">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i="1" dirty="0" err="1">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mixta</a:t>
            </a:r>
            <a:r>
              <a:rPr lang="en-US" sz="2400" b="1" i="1" dirty="0">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affirms that mixed marriages pose </a:t>
            </a:r>
            <a:r>
              <a:rPr lang="en-US" sz="2400" dirty="0">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“an obstacle to the full spiritual communion of the parties.” </a:t>
            </a:r>
            <a:r>
              <a:rPr lang="en-US" sz="2400" dirty="0">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It has been observed that spouses in mixed marriage despite their sharing a common faith in Christ, the scriptures and other elements of Christian heritage, bring with them the tragically divided state of the Church of Christ. The different ways in which various churches understand and live out the </a:t>
            </a:r>
            <a:r>
              <a:rPr lang="en-US" sz="2400" dirty="0" err="1">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christian</a:t>
            </a:r>
            <a:r>
              <a:rPr lang="en-US" sz="2400" dirty="0">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 faith are also a source of tension in mixed marriage. Again, there is the danger of the Catholic party lapsing from his faith.</a:t>
            </a:r>
            <a:endParaRPr lang="en-NG"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NG" sz="2400" dirty="0"/>
          </a:p>
        </p:txBody>
      </p:sp>
    </p:spTree>
    <p:extLst>
      <p:ext uri="{BB962C8B-B14F-4D97-AF65-F5344CB8AC3E}">
        <p14:creationId xmlns:p14="http://schemas.microsoft.com/office/powerpoint/2010/main" val="4128435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02B18F-1C2B-6358-13C2-8F2C4BC1EEAC}"/>
              </a:ext>
            </a:extLst>
          </p:cNvPr>
          <p:cNvSpPr txBox="1"/>
          <p:nvPr/>
        </p:nvSpPr>
        <p:spPr>
          <a:xfrm>
            <a:off x="802106" y="176463"/>
            <a:ext cx="11085093" cy="6380593"/>
          </a:xfrm>
          <a:prstGeom prst="rect">
            <a:avLst/>
          </a:prstGeom>
          <a:noFill/>
        </p:spPr>
        <p:txBody>
          <a:bodyPr wrap="square">
            <a:spAutoFit/>
          </a:bodyPr>
          <a:lstStyle/>
          <a:p>
            <a:pPr algn="just">
              <a:lnSpc>
                <a:spcPct val="150000"/>
              </a:lnSpc>
              <a:spcAft>
                <a:spcPts val="800"/>
              </a:spcAft>
            </a:pPr>
            <a:r>
              <a:rPr lang="zh-CN" sz="25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The Church is prepared to grant permission for a mixed marriage provided that there is a just cause and there arises a spiritual benefit to the parties. </a:t>
            </a:r>
            <a:r>
              <a:rPr lang="zh-CN" sz="2500" dirty="0">
                <a:solidFill>
                  <a:srgbClr val="050505"/>
                </a:solidFill>
                <a:effectLst/>
                <a:latin typeface="Calibri" panose="020F0502020204030204" pitchFamily="34" charset="0"/>
                <a:ea typeface="Times New Roman" panose="02020603050405020304" pitchFamily="18" charset="0"/>
                <a:cs typeface="Times New Roman" panose="02020603050405020304" pitchFamily="18" charset="0"/>
              </a:rPr>
              <a:t>The just cause may be the relative fewness of the Catholics in a given area, or a serious promise by the non-Catholic to embrace the Catholic faith or a well-founded hope to that effect, or the necessity to regularize an illegal union and avoid scandal or it is the only way of exercising one's natural right of getting married and have children. </a:t>
            </a:r>
            <a:r>
              <a:rPr lang="zh-CN" sz="25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Statistics show that the proportion of marriages that turn out unhappy is greater when the parties are of different religious beliefs than when both parties profess the same religion. The union of spirits usually fails or at least is weakened when there is, in regard to the highest and most important matters which men hold sacred, that is, religious truths and feelings, a disparity of convictions and an opposition of wills.</a:t>
            </a:r>
            <a:endParaRPr lang="en-NG" sz="25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6661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D17738-C76B-BB5E-208F-E70334BBEA8F}"/>
              </a:ext>
            </a:extLst>
          </p:cNvPr>
          <p:cNvSpPr txBox="1"/>
          <p:nvPr/>
        </p:nvSpPr>
        <p:spPr>
          <a:xfrm>
            <a:off x="962527" y="599119"/>
            <a:ext cx="10668000" cy="6371616"/>
          </a:xfrm>
          <a:prstGeom prst="rect">
            <a:avLst/>
          </a:prstGeom>
          <a:noFill/>
        </p:spPr>
        <p:txBody>
          <a:bodyPr wrap="square">
            <a:spAutoFit/>
          </a:bodyPr>
          <a:lstStyle/>
          <a:p>
            <a:pPr algn="just">
              <a:lnSpc>
                <a:spcPct val="107000"/>
              </a:lnSpc>
              <a:spcAft>
                <a:spcPts val="800"/>
              </a:spcAft>
            </a:pPr>
            <a:r>
              <a:rPr lang="zh-CN" sz="2500" dirty="0">
                <a:solidFill>
                  <a:srgbClr val="050505"/>
                </a:solidFill>
                <a:effectLst/>
                <a:latin typeface="Calibri" panose="020F0502020204030204" pitchFamily="34" charset="0"/>
                <a:ea typeface="Times New Roman" panose="02020603050405020304" pitchFamily="18" charset="0"/>
                <a:cs typeface="Times New Roman" panose="02020603050405020304" pitchFamily="18" charset="0"/>
              </a:rPr>
              <a:t>When a Catholic marries a non-Catholic, he or she is likely to put himself or herself in a situation of losing his or her Catholic faith or of becoming lax in its practices. Married persons exert a great influence on each other. Again, the religious training of children is extra-difficult in such marriage.</a:t>
            </a:r>
            <a:r>
              <a:rPr lang="en-US" altLang="zh-CN" sz="2500" dirty="0">
                <a:solidFill>
                  <a:srgbClr val="050505"/>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US" sz="2500" b="1" dirty="0">
                <a:solidFill>
                  <a:srgbClr val="050505"/>
                </a:solidFill>
                <a:effectLst/>
                <a:latin typeface="Times New Roman" panose="02020603050405020304" pitchFamily="18" charset="0"/>
                <a:ea typeface="Times New Roman" panose="02020603050405020304" pitchFamily="18" charset="0"/>
              </a:rPr>
              <a:t>According to canon 1125, there are conditions for granting permission for a mixed marriage. </a:t>
            </a:r>
            <a:r>
              <a:rPr lang="en-US" sz="2500" dirty="0">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The canon</a:t>
            </a:r>
            <a:r>
              <a:rPr lang="en-US" sz="2500" b="1" dirty="0">
                <a:solidFill>
                  <a:srgbClr val="050505"/>
                </a:solidFill>
                <a:effectLst/>
                <a:latin typeface="Times New Roman" panose="02020603050405020304" pitchFamily="18" charset="0"/>
                <a:ea typeface="Times New Roman" panose="02020603050405020304" pitchFamily="18" charset="0"/>
                <a:cs typeface="Times New Roman" panose="02020603050405020304" pitchFamily="18" charset="0"/>
              </a:rPr>
              <a:t> says: </a:t>
            </a:r>
            <a:endParaRPr lang="en-NG" sz="25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5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“The local Ordinary can grant this permission if there is a just and reasonable cause. </a:t>
            </a:r>
            <a:endParaRPr lang="en-NG" sz="25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5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He is not to grant it unless the following conditions are fulfilled: </a:t>
            </a:r>
            <a:endParaRPr lang="en-NG" sz="25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500" b="1" dirty="0">
                <a:solidFill>
                  <a:srgbClr val="C00000"/>
                </a:solidFill>
                <a:effectLst/>
                <a:latin typeface="Times New Roman" panose="02020603050405020304" pitchFamily="18" charset="0"/>
                <a:ea typeface="SimSun" panose="02010600030101010101" pitchFamily="2" charset="-122"/>
                <a:cs typeface="Times New Roman" panose="02020603050405020304" pitchFamily="18" charset="0"/>
              </a:rPr>
              <a:t>1° the catholic party is to declare that he or she is prepared to remove dangers of defecting from the faith, and is to make a sincere promise to do all in his or her power in order that all the children be </a:t>
            </a:r>
            <a:r>
              <a:rPr lang="en-US" sz="2500" b="1" dirty="0" err="1">
                <a:solidFill>
                  <a:srgbClr val="C00000"/>
                </a:solidFill>
                <a:effectLst/>
                <a:latin typeface="Times New Roman" panose="02020603050405020304" pitchFamily="18" charset="0"/>
                <a:ea typeface="SimSun" panose="02010600030101010101" pitchFamily="2" charset="-122"/>
                <a:cs typeface="Times New Roman" panose="02020603050405020304" pitchFamily="18" charset="0"/>
              </a:rPr>
              <a:t>baptised</a:t>
            </a:r>
            <a:r>
              <a:rPr lang="en-US" sz="2500" b="1" dirty="0">
                <a:solidFill>
                  <a:srgbClr val="C00000"/>
                </a:solidFill>
                <a:effectLst/>
                <a:latin typeface="Times New Roman" panose="02020603050405020304" pitchFamily="18" charset="0"/>
                <a:ea typeface="SimSun" panose="02010600030101010101" pitchFamily="2" charset="-122"/>
                <a:cs typeface="Times New Roman" panose="02020603050405020304" pitchFamily="18" charset="0"/>
              </a:rPr>
              <a:t> and brought up in the catholic Church; </a:t>
            </a:r>
            <a:endParaRPr lang="en-NG" sz="25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en-NG" sz="25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8358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E00CCB-AF83-A62D-1413-DFEC60A6BE93}"/>
              </a:ext>
            </a:extLst>
          </p:cNvPr>
          <p:cNvSpPr txBox="1"/>
          <p:nvPr/>
        </p:nvSpPr>
        <p:spPr>
          <a:xfrm>
            <a:off x="601579" y="813671"/>
            <a:ext cx="10988841" cy="5715667"/>
          </a:xfrm>
          <a:prstGeom prst="rect">
            <a:avLst/>
          </a:prstGeom>
          <a:noFill/>
        </p:spPr>
        <p:txBody>
          <a:bodyPr wrap="square">
            <a:spAutoFit/>
          </a:bodyPr>
          <a:lstStyle/>
          <a:p>
            <a:pPr algn="just">
              <a:lnSpc>
                <a:spcPct val="107000"/>
              </a:lnSpc>
              <a:spcAft>
                <a:spcPts val="800"/>
              </a:spcAft>
            </a:pPr>
            <a:r>
              <a:rPr lang="en-US" sz="27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2° </a:t>
            </a:r>
            <a:r>
              <a:rPr lang="en-US" sz="2700" dirty="0">
                <a:solidFill>
                  <a:srgbClr val="C00000"/>
                </a:solidFill>
                <a:effectLst/>
                <a:latin typeface="Times New Roman" panose="02020603050405020304" pitchFamily="18" charset="0"/>
                <a:ea typeface="SimSun" panose="02010600030101010101" pitchFamily="2" charset="-122"/>
                <a:cs typeface="Times New Roman" panose="02020603050405020304" pitchFamily="18" charset="0"/>
              </a:rPr>
              <a:t>the other party is to be informed in good time of these promises to be made by the catholic party, so that it is certain that he or she is truly aware of the promise and of the obligation of the catholic party </a:t>
            </a:r>
            <a:endParaRPr lang="en-NG" sz="27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700" dirty="0">
                <a:solidFill>
                  <a:srgbClr val="C00000"/>
                </a:solidFill>
                <a:effectLst/>
                <a:latin typeface="Times New Roman" panose="02020603050405020304" pitchFamily="18" charset="0"/>
                <a:ea typeface="SimSun" panose="02010600030101010101" pitchFamily="2" charset="-122"/>
                <a:cs typeface="Times New Roman" panose="02020603050405020304" pitchFamily="18" charset="0"/>
              </a:rPr>
              <a:t>3° both parties are to be instructed about the purposes and essential properties of marriage, which are not to be excluded by either </a:t>
            </a:r>
            <a:r>
              <a:rPr lang="en-US" sz="2700" dirty="0" err="1">
                <a:solidFill>
                  <a:srgbClr val="C00000"/>
                </a:solidFill>
                <a:effectLst/>
                <a:latin typeface="Times New Roman" panose="02020603050405020304" pitchFamily="18" charset="0"/>
                <a:ea typeface="SimSun" panose="02010600030101010101" pitchFamily="2" charset="-122"/>
                <a:cs typeface="Times New Roman" panose="02020603050405020304" pitchFamily="18" charset="0"/>
              </a:rPr>
              <a:t>contractant</a:t>
            </a:r>
            <a:r>
              <a:rPr lang="en-US" sz="2700" dirty="0">
                <a:solidFill>
                  <a:srgbClr val="C00000"/>
                </a:solidFill>
                <a:effectLst/>
                <a:latin typeface="Times New Roman" panose="02020603050405020304" pitchFamily="18" charset="0"/>
                <a:ea typeface="SimSun" panose="02010600030101010101" pitchFamily="2" charset="-122"/>
                <a:cs typeface="Times New Roman" panose="02020603050405020304" pitchFamily="18" charset="0"/>
              </a:rPr>
              <a:t>.”</a:t>
            </a:r>
          </a:p>
          <a:p>
            <a:pPr algn="just">
              <a:lnSpc>
                <a:spcPct val="107000"/>
              </a:lnSpc>
              <a:spcAft>
                <a:spcPts val="800"/>
              </a:spcAft>
            </a:pPr>
            <a:r>
              <a:rPr lang="en-US" sz="2700" dirty="0">
                <a:solidFill>
                  <a:srgbClr val="C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7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The summary of the above canon is that the local Ordinary (that is, diocesan bishop or those equal to him such as Apostolic vicar, apostolic administrator and those who have executive power such as Episcopal and General Vicars) are only to permit a mixed marriage only when the three conditions are fulfilled: the declaration and promise of the Catholic party, the notification of the non-Catholic party and catechesis for both parties.</a:t>
            </a:r>
            <a:endParaRPr lang="en-NG" sz="27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NG" sz="27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44189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63142-709A-25E4-2D77-6D2FBE9C46DD}"/>
              </a:ext>
            </a:extLst>
          </p:cNvPr>
          <p:cNvSpPr>
            <a:spLocks noGrp="1"/>
          </p:cNvSpPr>
          <p:nvPr>
            <p:ph type="title"/>
          </p:nvPr>
        </p:nvSpPr>
        <p:spPr>
          <a:xfrm>
            <a:off x="838200" y="230605"/>
            <a:ext cx="9875520" cy="1356360"/>
          </a:xfrm>
        </p:spPr>
        <p:txBody>
          <a:bodyPr>
            <a:normAutofit/>
          </a:bodyPr>
          <a:lstStyle/>
          <a:p>
            <a:pPr algn="ctr"/>
            <a:r>
              <a:rPr lang="zh-CN" sz="2800" b="1"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DISPARITY OF CULT</a:t>
            </a:r>
            <a:br>
              <a:rPr lang="en-NG" sz="2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br>
            <a:endParaRPr lang="en-NG" sz="2800" dirty="0">
              <a:solidFill>
                <a:srgbClr val="C00000"/>
              </a:solidFill>
            </a:endParaRPr>
          </a:p>
        </p:txBody>
      </p:sp>
      <p:sp>
        <p:nvSpPr>
          <p:cNvPr id="3" name="Content Placeholder 2">
            <a:extLst>
              <a:ext uri="{FF2B5EF4-FFF2-40B4-BE49-F238E27FC236}">
                <a16:creationId xmlns:a16="http://schemas.microsoft.com/office/drawing/2014/main" id="{124F1EA0-8CEE-C7A6-581D-1EDF769925E3}"/>
              </a:ext>
            </a:extLst>
          </p:cNvPr>
          <p:cNvSpPr>
            <a:spLocks noGrp="1"/>
          </p:cNvSpPr>
          <p:nvPr>
            <p:ph idx="1"/>
          </p:nvPr>
        </p:nvSpPr>
        <p:spPr>
          <a:xfrm>
            <a:off x="1014663" y="908785"/>
            <a:ext cx="9872871" cy="4038600"/>
          </a:xfrm>
        </p:spPr>
        <p:txBody>
          <a:bodyPr>
            <a:noAutofit/>
          </a:bodyPr>
          <a:lstStyle/>
          <a:p>
            <a:pPr marL="45720" indent="0" algn="just">
              <a:lnSpc>
                <a:spcPct val="107000"/>
              </a:lnSpc>
              <a:spcAft>
                <a:spcPts val="800"/>
              </a:spcAft>
              <a:buNone/>
            </a:pPr>
            <a:r>
              <a:rPr lang="zh-CN" sz="27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In the marriage law of the Catholic Church, </a:t>
            </a:r>
            <a:r>
              <a:rPr lang="zh-CN" sz="27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disparity of cult </a:t>
            </a:r>
            <a:r>
              <a:rPr lang="zh-CN" sz="27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is listed among the impediments of marriage. Impediment of marriage refers to a law that makes one incapable of contracting a valid marriage. Canon 1086 stipulates the following: </a:t>
            </a:r>
            <a:endParaRPr lang="en-NG" sz="2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45720" indent="0" algn="just">
              <a:lnSpc>
                <a:spcPct val="107000"/>
              </a:lnSpc>
              <a:spcAft>
                <a:spcPts val="800"/>
              </a:spcAft>
              <a:buNone/>
            </a:pPr>
            <a:r>
              <a:rPr lang="zh-CN" sz="2700" i="1"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1. A marriage between two persons, one of whom was baptized in the Catholic Church or received into it, and the other of whom is not baptized, is invalid. </a:t>
            </a:r>
            <a:endParaRPr lang="en-NG" sz="27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45720" indent="0" algn="just">
              <a:lnSpc>
                <a:spcPct val="107000"/>
              </a:lnSpc>
              <a:spcAft>
                <a:spcPts val="800"/>
              </a:spcAft>
              <a:buNone/>
            </a:pPr>
            <a:r>
              <a:rPr lang="zh-CN" sz="2700" i="1"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2.</a:t>
            </a:r>
            <a:r>
              <a:rPr lang="zh-CN" sz="2700" i="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zh-CN" sz="2700" i="1"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A person is not to be dispensed from this impediment unless the conditions mentioned in cann. 1125 and 1126 have been fulfilled.</a:t>
            </a:r>
            <a:endParaRPr lang="en-NG" sz="27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NG" sz="2700" dirty="0">
              <a:solidFill>
                <a:schemeClr val="tx1"/>
              </a:solidFill>
            </a:endParaRPr>
          </a:p>
        </p:txBody>
      </p:sp>
    </p:spTree>
    <p:extLst>
      <p:ext uri="{BB962C8B-B14F-4D97-AF65-F5344CB8AC3E}">
        <p14:creationId xmlns:p14="http://schemas.microsoft.com/office/powerpoint/2010/main" val="2220545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6CCCDF-B579-3AED-15CF-E03F7C5F6F02}"/>
              </a:ext>
            </a:extLst>
          </p:cNvPr>
          <p:cNvSpPr txBox="1"/>
          <p:nvPr/>
        </p:nvSpPr>
        <p:spPr>
          <a:xfrm>
            <a:off x="749968" y="444285"/>
            <a:ext cx="11057021" cy="5626027"/>
          </a:xfrm>
          <a:prstGeom prst="rect">
            <a:avLst/>
          </a:prstGeom>
          <a:noFill/>
        </p:spPr>
        <p:txBody>
          <a:bodyPr wrap="square">
            <a:spAutoFit/>
          </a:bodyPr>
          <a:lstStyle/>
          <a:p>
            <a:pPr algn="just">
              <a:lnSpc>
                <a:spcPct val="150000"/>
              </a:lnSpc>
            </a:pPr>
            <a:r>
              <a:rPr lang="zh-CN" sz="2200" kern="0" dirty="0">
                <a:effectLst/>
                <a:ea typeface="Times New Roman" panose="02020603050405020304" pitchFamily="18" charset="0"/>
              </a:rPr>
              <a:t>From the above canon, we can define </a:t>
            </a:r>
            <a:r>
              <a:rPr lang="zh-CN" sz="2200" b="1" kern="0" dirty="0">
                <a:solidFill>
                  <a:schemeClr val="accent2">
                    <a:lumMod val="50000"/>
                  </a:schemeClr>
                </a:solidFill>
                <a:effectLst/>
                <a:ea typeface="Times New Roman" panose="02020603050405020304" pitchFamily="18" charset="0"/>
              </a:rPr>
              <a:t>the disparity of cult as a marriage between a Catholic and an unbaptized person.</a:t>
            </a:r>
            <a:r>
              <a:rPr lang="zh-CN" sz="2200" kern="0" dirty="0">
                <a:effectLst/>
                <a:ea typeface="Times New Roman" panose="02020603050405020304" pitchFamily="18" charset="0"/>
              </a:rPr>
              <a:t> This unbaptized person can be one who belongs to another religion such as Islam or African Traditional Religion or one who belongs to an ecclesial community whose baptism is not recognized by the Catholic Church. </a:t>
            </a:r>
            <a:r>
              <a:rPr lang="zh-CN" sz="2200" b="1" kern="0" dirty="0">
                <a:solidFill>
                  <a:schemeClr val="accent2">
                    <a:lumMod val="75000"/>
                  </a:schemeClr>
                </a:solidFill>
                <a:effectLst/>
                <a:ea typeface="Times New Roman" panose="02020603050405020304" pitchFamily="18" charset="0"/>
              </a:rPr>
              <a:t>Thus, when a non-Christian or a person who received an invalid baptism marries a Catholic without the previous dispensation of the local ordinary, his or her marriage is invalid. Such marriage is called disparity of cult. </a:t>
            </a:r>
            <a:r>
              <a:rPr lang="zh-CN" sz="2200" kern="0" dirty="0">
                <a:effectLst/>
                <a:ea typeface="Times New Roman" panose="02020603050405020304" pitchFamily="18" charset="0"/>
              </a:rPr>
              <a:t>Note that what makes one’s baptism valid is that the baptism is “conferred only by a washing in real water with the proper form of words” (can. 849). </a:t>
            </a:r>
            <a:r>
              <a:rPr lang="zh-CN" sz="2200" b="1" dirty="0">
                <a:effectLst/>
                <a:latin typeface="Calibri" panose="020F0502020204030204" pitchFamily="34" charset="0"/>
                <a:ea typeface="Times New Roman" panose="02020603050405020304" pitchFamily="18" charset="0"/>
                <a:cs typeface="Times New Roman" panose="02020603050405020304" pitchFamily="18" charset="0"/>
              </a:rPr>
              <a:t>The proper form of words required for a valid baptism is called the Trinitarian formula, which is: “...(name) I baptized you in the name of the Father, and of the Son, and of the Holy Spirit.”</a:t>
            </a:r>
            <a:endParaRPr lang="en-NG" sz="22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endParaRPr lang="en-NG" sz="2200" dirty="0"/>
          </a:p>
        </p:txBody>
      </p:sp>
    </p:spTree>
    <p:extLst>
      <p:ext uri="{BB962C8B-B14F-4D97-AF65-F5344CB8AC3E}">
        <p14:creationId xmlns:p14="http://schemas.microsoft.com/office/powerpoint/2010/main" val="2542410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C9697-BC50-5410-D28E-41C6DFDCEE13}"/>
              </a:ext>
            </a:extLst>
          </p:cNvPr>
          <p:cNvSpPr>
            <a:spLocks noGrp="1"/>
          </p:cNvSpPr>
          <p:nvPr>
            <p:ph type="title"/>
          </p:nvPr>
        </p:nvSpPr>
        <p:spPr/>
        <p:txBody>
          <a:bodyPr/>
          <a:lstStyle/>
          <a:p>
            <a:pPr algn="ctr"/>
            <a:r>
              <a:rPr lang="en-US" sz="3500" dirty="0">
                <a:effectLst/>
                <a:latin typeface="Times New Roman" panose="02020603050405020304" pitchFamily="18" charset="0"/>
                <a:ea typeface="Calibri" panose="020F0502020204030204" pitchFamily="34" charset="0"/>
                <a:cs typeface="Times New Roman" panose="02020603050405020304" pitchFamily="18" charset="0"/>
              </a:rPr>
              <a:t>CANONICAL FORM</a:t>
            </a:r>
            <a:br>
              <a:rPr lang="en-NG" sz="1800" dirty="0">
                <a:effectLst/>
                <a:latin typeface="Calibri" panose="020F0502020204030204" pitchFamily="34" charset="0"/>
                <a:ea typeface="Calibri" panose="020F0502020204030204" pitchFamily="34" charset="0"/>
                <a:cs typeface="Times New Roman" panose="02020603050405020304" pitchFamily="18" charset="0"/>
              </a:rPr>
            </a:br>
            <a:endParaRPr lang="en-NG" dirty="0"/>
          </a:p>
        </p:txBody>
      </p:sp>
      <p:sp>
        <p:nvSpPr>
          <p:cNvPr id="3" name="Content Placeholder 2">
            <a:extLst>
              <a:ext uri="{FF2B5EF4-FFF2-40B4-BE49-F238E27FC236}">
                <a16:creationId xmlns:a16="http://schemas.microsoft.com/office/drawing/2014/main" id="{84147DD9-C7CE-F094-DEC8-8FF6713996E4}"/>
              </a:ext>
            </a:extLst>
          </p:cNvPr>
          <p:cNvSpPr>
            <a:spLocks noGrp="1"/>
          </p:cNvSpPr>
          <p:nvPr>
            <p:ph idx="1"/>
          </p:nvPr>
        </p:nvSpPr>
        <p:spPr>
          <a:xfrm>
            <a:off x="1066799" y="1556976"/>
            <a:ext cx="10371221" cy="4539023"/>
          </a:xfrm>
        </p:spPr>
        <p:txBody>
          <a:bodyPr>
            <a:normAutofit fontScale="92500" lnSpcReduction="10000"/>
          </a:bodyPr>
          <a:lstStyle/>
          <a:p>
            <a:pPr marL="45720" indent="0" algn="just">
              <a:lnSpc>
                <a:spcPct val="150000"/>
              </a:lnSpc>
              <a:buNone/>
            </a:pPr>
            <a:r>
              <a:rPr lang="en-US" sz="30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Can. 1108 - § 1 is the canon that legislates on canonical form. Stipulates the following:</a:t>
            </a:r>
          </a:p>
          <a:p>
            <a:pPr marL="45720" indent="0" algn="just">
              <a:lnSpc>
                <a:spcPct val="150000"/>
              </a:lnSpc>
              <a:buNone/>
            </a:pPr>
            <a:r>
              <a:rPr lang="en-US" sz="3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“Only those marriages are valid which are contracted before the local ordinary, pastor, or a priest or deacon delegated by either of them, who assist, and before two witnesses according to the rules expressed in the following canons and without prejudice to the exceptions mentioned in </a:t>
            </a:r>
            <a:r>
              <a:rPr lang="en-US" sz="3000"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cann</a:t>
            </a:r>
            <a:r>
              <a:rPr lang="en-US" sz="3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144, 1112, § 1, 1116, and 1127, §§ 1-2..”</a:t>
            </a:r>
            <a:endParaRPr lang="en-NG" sz="3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endParaRPr lang="en-NG" sz="3000" dirty="0"/>
          </a:p>
        </p:txBody>
      </p:sp>
    </p:spTree>
    <p:extLst>
      <p:ext uri="{BB962C8B-B14F-4D97-AF65-F5344CB8AC3E}">
        <p14:creationId xmlns:p14="http://schemas.microsoft.com/office/powerpoint/2010/main" val="3667623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CBBE4-2FF3-19A9-7CBF-39098554D98B}"/>
              </a:ext>
            </a:extLst>
          </p:cNvPr>
          <p:cNvSpPr>
            <a:spLocks noGrp="1"/>
          </p:cNvSpPr>
          <p:nvPr>
            <p:ph type="title"/>
          </p:nvPr>
        </p:nvSpPr>
        <p:spPr/>
        <p:txBody>
          <a:bodyPr/>
          <a:lstStyle/>
          <a:p>
            <a:r>
              <a:rPr lang="zh-CN" sz="2800" b="1" dirty="0">
                <a:solidFill>
                  <a:schemeClr val="accent2">
                    <a:lumMod val="75000"/>
                  </a:schemeClr>
                </a:solidFill>
                <a:effectLst/>
                <a:latin typeface="Calibri" panose="020F0502020204030204" pitchFamily="34" charset="0"/>
                <a:ea typeface="Times New Roman" panose="02020603050405020304" pitchFamily="18" charset="0"/>
                <a:cs typeface="Times New Roman" panose="02020603050405020304" pitchFamily="18" charset="0"/>
              </a:rPr>
              <a:t>Why this impediment of the Disparity of Cult?</a:t>
            </a:r>
            <a:br>
              <a:rPr lang="en-NG" sz="1800" dirty="0">
                <a:effectLst/>
                <a:latin typeface="Calibri" panose="020F0502020204030204" pitchFamily="34" charset="0"/>
                <a:ea typeface="Calibri" panose="020F0502020204030204" pitchFamily="34" charset="0"/>
                <a:cs typeface="Times New Roman" panose="02020603050405020304" pitchFamily="18" charset="0"/>
              </a:rPr>
            </a:br>
            <a:endParaRPr lang="en-NG" dirty="0"/>
          </a:p>
        </p:txBody>
      </p:sp>
      <p:sp>
        <p:nvSpPr>
          <p:cNvPr id="3" name="Content Placeholder 2">
            <a:extLst>
              <a:ext uri="{FF2B5EF4-FFF2-40B4-BE49-F238E27FC236}">
                <a16:creationId xmlns:a16="http://schemas.microsoft.com/office/drawing/2014/main" id="{FB900C52-C89C-EEA1-7985-FB3C5DB1C92D}"/>
              </a:ext>
            </a:extLst>
          </p:cNvPr>
          <p:cNvSpPr>
            <a:spLocks noGrp="1"/>
          </p:cNvSpPr>
          <p:nvPr>
            <p:ph idx="1"/>
          </p:nvPr>
        </p:nvSpPr>
        <p:spPr>
          <a:xfrm>
            <a:off x="513347" y="1216393"/>
            <a:ext cx="11405937" cy="4038600"/>
          </a:xfrm>
        </p:spPr>
        <p:txBody>
          <a:bodyPr>
            <a:noAutofit/>
          </a:bodyPr>
          <a:lstStyle/>
          <a:p>
            <a:pPr marL="45720" indent="0" algn="just">
              <a:lnSpc>
                <a:spcPct val="150000"/>
              </a:lnSpc>
              <a:buNone/>
            </a:pPr>
            <a:r>
              <a:rPr lang="zh-CN" sz="2500" kern="0" dirty="0">
                <a:solidFill>
                  <a:schemeClr val="tx1"/>
                </a:solidFill>
                <a:effectLst/>
                <a:ea typeface="Times New Roman" panose="02020603050405020304" pitchFamily="18" charset="0"/>
              </a:rPr>
              <a:t>From the point of view of Canon Law, </a:t>
            </a:r>
            <a:r>
              <a:rPr lang="zh-CN" sz="2500" b="1" kern="0" dirty="0">
                <a:solidFill>
                  <a:schemeClr val="tx1"/>
                </a:solidFill>
                <a:effectLst/>
                <a:ea typeface="Times New Roman" panose="02020603050405020304" pitchFamily="18" charset="0"/>
              </a:rPr>
              <a:t>one who is not baptized is juridically considered an unbeliever. </a:t>
            </a:r>
            <a:r>
              <a:rPr lang="zh-CN" sz="2500" kern="0" dirty="0">
                <a:solidFill>
                  <a:schemeClr val="tx1"/>
                </a:solidFill>
                <a:effectLst/>
                <a:ea typeface="Times New Roman" panose="02020603050405020304" pitchFamily="18" charset="0"/>
              </a:rPr>
              <a:t>He or she does not belong to the people of God (</a:t>
            </a:r>
            <a:r>
              <a:rPr lang="zh-CN" sz="2500" i="1" kern="0" dirty="0">
                <a:solidFill>
                  <a:schemeClr val="tx1"/>
                </a:solidFill>
                <a:effectLst/>
                <a:ea typeface="Times New Roman" panose="02020603050405020304" pitchFamily="18" charset="0"/>
              </a:rPr>
              <a:t>populo Dei</a:t>
            </a:r>
            <a:r>
              <a:rPr lang="zh-CN" sz="2500" kern="0" dirty="0">
                <a:solidFill>
                  <a:schemeClr val="tx1"/>
                </a:solidFill>
                <a:effectLst/>
                <a:ea typeface="Times New Roman" panose="02020603050405020304" pitchFamily="18" charset="0"/>
              </a:rPr>
              <a:t>). This condition is not compatible with canonical marriage because there is a danger to the faith of the Catholic party and of the offspring.  What is in question is the higher good, which is faith. </a:t>
            </a:r>
            <a:r>
              <a:rPr lang="zh-CN" sz="2500" b="1" kern="0" dirty="0">
                <a:solidFill>
                  <a:schemeClr val="tx1"/>
                </a:solidFill>
                <a:effectLst/>
                <a:ea typeface="Times New Roman" panose="02020603050405020304" pitchFamily="18" charset="0"/>
              </a:rPr>
              <a:t>The divine law requires that we safeguard our faith. </a:t>
            </a:r>
            <a:r>
              <a:rPr lang="zh-CN" sz="2500" kern="0" dirty="0">
                <a:solidFill>
                  <a:srgbClr val="C00000"/>
                </a:solidFill>
                <a:effectLst/>
                <a:ea typeface="Times New Roman" panose="02020603050405020304" pitchFamily="18" charset="0"/>
              </a:rPr>
              <a:t>However, the Church recognizes that the unbaptized person has a fundamental or natural right to contract marriage, she then provides the dispensation of the impediment of disparity of cult if specific conditions are fulfilled. These are the same conditions needed for the permission of mixed marriage. </a:t>
            </a:r>
            <a:endParaRPr lang="en-NG" sz="2500" dirty="0">
              <a:solidFill>
                <a:srgbClr val="C00000"/>
              </a:solidFill>
            </a:endParaRPr>
          </a:p>
        </p:txBody>
      </p:sp>
    </p:spTree>
    <p:extLst>
      <p:ext uri="{BB962C8B-B14F-4D97-AF65-F5344CB8AC3E}">
        <p14:creationId xmlns:p14="http://schemas.microsoft.com/office/powerpoint/2010/main" val="568764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2E66645-AB10-2CCF-7225-C54A99228296}"/>
              </a:ext>
            </a:extLst>
          </p:cNvPr>
          <p:cNvSpPr txBox="1"/>
          <p:nvPr/>
        </p:nvSpPr>
        <p:spPr>
          <a:xfrm>
            <a:off x="641684" y="292820"/>
            <a:ext cx="11373853" cy="5575052"/>
          </a:xfrm>
          <a:prstGeom prst="rect">
            <a:avLst/>
          </a:prstGeom>
          <a:noFill/>
        </p:spPr>
        <p:txBody>
          <a:bodyPr wrap="square">
            <a:spAutoFit/>
          </a:bodyPr>
          <a:lstStyle/>
          <a:p>
            <a:pPr algn="just">
              <a:lnSpc>
                <a:spcPct val="150000"/>
              </a:lnSpc>
            </a:pPr>
            <a:r>
              <a:rPr lang="zh-CN" sz="2400" kern="0" dirty="0">
                <a:effectLst/>
                <a:ea typeface="Times New Roman" panose="02020603050405020304" pitchFamily="18" charset="0"/>
              </a:rPr>
              <a:t>From the above, it must be noted that for the Church to permit a Catholic to marry an unbaptized person, </a:t>
            </a:r>
            <a:r>
              <a:rPr lang="zh-CN" sz="2400" b="1" kern="0" dirty="0">
                <a:solidFill>
                  <a:srgbClr val="C00000"/>
                </a:solidFill>
                <a:effectLst/>
                <a:ea typeface="Times New Roman" panose="02020603050405020304" pitchFamily="18" charset="0"/>
              </a:rPr>
              <a:t>there must be a sufficient reason that the proposed marriage will not constitute a threat to the Catholic’s ability to continue to practise his or her faith and to hand on the Catholic faith to their children. This assurance is made by the Catholic party in the form of promises. The Catholic party must declare his or her readiness to remove all dangers of lapsing from the Catholic faith and promise to do all within his or her power to ensure that their children receive Catholic baptism and formation. </a:t>
            </a:r>
            <a:r>
              <a:rPr lang="zh-CN" sz="2400" kern="0" dirty="0">
                <a:effectLst/>
                <a:ea typeface="Times New Roman" panose="02020603050405020304" pitchFamily="18" charset="0"/>
              </a:rPr>
              <a:t>The non-Catholic party is not required to make any promise but must be made aware of all that the Catholic party has promised. If this declaration and promise are not made, there will be no valid dispensation from the disparity of cult</a:t>
            </a:r>
            <a:endParaRPr lang="en-NG" sz="2400" dirty="0"/>
          </a:p>
        </p:txBody>
      </p:sp>
    </p:spTree>
    <p:extLst>
      <p:ext uri="{BB962C8B-B14F-4D97-AF65-F5344CB8AC3E}">
        <p14:creationId xmlns:p14="http://schemas.microsoft.com/office/powerpoint/2010/main" val="2207784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0B0A2-E013-0026-DB34-350FB979C498}"/>
              </a:ext>
            </a:extLst>
          </p:cNvPr>
          <p:cNvSpPr>
            <a:spLocks noGrp="1"/>
          </p:cNvSpPr>
          <p:nvPr>
            <p:ph type="title"/>
          </p:nvPr>
        </p:nvSpPr>
        <p:spPr>
          <a:xfrm>
            <a:off x="1720516" y="0"/>
            <a:ext cx="9875520" cy="1356360"/>
          </a:xfrm>
        </p:spPr>
        <p:txBody>
          <a:bodyPr/>
          <a:lstStyle/>
          <a:p>
            <a:r>
              <a:rPr lang="en-US" dirty="0"/>
              <a:t>POLYGAMOUS MARRIAGE</a:t>
            </a:r>
            <a:endParaRPr lang="en-NG" dirty="0"/>
          </a:p>
        </p:txBody>
      </p:sp>
      <p:sp>
        <p:nvSpPr>
          <p:cNvPr id="3" name="Content Placeholder 2">
            <a:extLst>
              <a:ext uri="{FF2B5EF4-FFF2-40B4-BE49-F238E27FC236}">
                <a16:creationId xmlns:a16="http://schemas.microsoft.com/office/drawing/2014/main" id="{7E174BA6-E5F4-B7E7-753B-B2187B2B3823}"/>
              </a:ext>
            </a:extLst>
          </p:cNvPr>
          <p:cNvSpPr>
            <a:spLocks noGrp="1"/>
          </p:cNvSpPr>
          <p:nvPr>
            <p:ph idx="1"/>
          </p:nvPr>
        </p:nvSpPr>
        <p:spPr>
          <a:xfrm>
            <a:off x="998621" y="1191125"/>
            <a:ext cx="10597415" cy="4808621"/>
          </a:xfrm>
        </p:spPr>
        <p:txBody>
          <a:bodyPr>
            <a:noAutofit/>
          </a:bodyPr>
          <a:lstStyle/>
          <a:p>
            <a:pPr algn="just">
              <a:lnSpc>
                <a:spcPct val="100000"/>
              </a:lnSpc>
            </a:pPr>
            <a:r>
              <a:rPr lang="en-US" sz="2400" b="1" i="0" dirty="0">
                <a:solidFill>
                  <a:srgbClr val="000000"/>
                </a:solidFill>
                <a:effectLst/>
                <a:latin typeface="Helvetica" panose="020B0604020202020204" pitchFamily="34" charset="0"/>
              </a:rPr>
              <a:t>Can. 1148</a:t>
            </a:r>
            <a:r>
              <a:rPr lang="en-US" sz="2400" b="0" i="0" dirty="0">
                <a:solidFill>
                  <a:srgbClr val="000000"/>
                </a:solidFill>
                <a:effectLst/>
                <a:latin typeface="Helvetica" panose="020B0604020202020204" pitchFamily="34" charset="0"/>
              </a:rPr>
              <a:t> - § 1. When he receives baptism in the Catholic Church, a non-baptized man who has several non-baptized wives at the same time can retain one of them after the others have been dismissed, if it is hard for him to remain with the first one. The same is valid for a non-baptized woman who has several non-baptized husbands at the same time.</a:t>
            </a:r>
          </a:p>
          <a:p>
            <a:pPr algn="just">
              <a:lnSpc>
                <a:spcPct val="100000"/>
              </a:lnSpc>
            </a:pPr>
            <a:r>
              <a:rPr lang="en-US" sz="2400" b="0" i="0" dirty="0">
                <a:solidFill>
                  <a:srgbClr val="000000"/>
                </a:solidFill>
                <a:effectLst/>
                <a:latin typeface="Helvetica" panose="020B0604020202020204" pitchFamily="34" charset="0"/>
              </a:rPr>
              <a:t> § 2. In the cases mentioned in § 1, marriage must be contracted in legitimate form after baptism has been received, and the prescripts about mixed marriages, if necessary, and other matters required by the law are to be observed. </a:t>
            </a:r>
          </a:p>
          <a:p>
            <a:pPr algn="just">
              <a:lnSpc>
                <a:spcPct val="100000"/>
              </a:lnSpc>
            </a:pPr>
            <a:r>
              <a:rPr lang="en-US" sz="2400" b="0" i="0" dirty="0">
                <a:solidFill>
                  <a:srgbClr val="000000"/>
                </a:solidFill>
                <a:effectLst/>
                <a:latin typeface="Helvetica" panose="020B0604020202020204" pitchFamily="34" charset="0"/>
              </a:rPr>
              <a:t>§ 3. Keeping in mind the moral, social, and economic conditions of places and of persons, the local ordinary is to take care that the needs of the first wife and the others dismissed are sufficiently provided for according to the norms of justice, Christian charity, and natural equity.</a:t>
            </a:r>
            <a:endParaRPr lang="en-NG" sz="2400" dirty="0"/>
          </a:p>
        </p:txBody>
      </p:sp>
    </p:spTree>
    <p:extLst>
      <p:ext uri="{BB962C8B-B14F-4D97-AF65-F5344CB8AC3E}">
        <p14:creationId xmlns:p14="http://schemas.microsoft.com/office/powerpoint/2010/main" val="2528052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2A76F-3B41-0A32-EDC5-A5AB423308D2}"/>
              </a:ext>
            </a:extLst>
          </p:cNvPr>
          <p:cNvSpPr>
            <a:spLocks noGrp="1"/>
          </p:cNvSpPr>
          <p:nvPr>
            <p:ph type="title"/>
          </p:nvPr>
        </p:nvSpPr>
        <p:spPr>
          <a:xfrm>
            <a:off x="1140351" y="449179"/>
            <a:ext cx="9875520" cy="1356360"/>
          </a:xfrm>
        </p:spPr>
        <p:txBody>
          <a:bodyPr/>
          <a:lstStyle/>
          <a:p>
            <a:pPr algn="ctr"/>
            <a:r>
              <a:rPr lang="en-US" sz="32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BRIEF HISTORY OF THE CANONICAL FORM</a:t>
            </a:r>
            <a:br>
              <a:rPr lang="en-NG" sz="1800" dirty="0">
                <a:effectLst/>
                <a:latin typeface="Calibri" panose="020F0502020204030204" pitchFamily="34" charset="0"/>
                <a:ea typeface="Calibri" panose="020F0502020204030204" pitchFamily="34" charset="0"/>
                <a:cs typeface="Times New Roman" panose="02020603050405020304" pitchFamily="18" charset="0"/>
              </a:rPr>
            </a:br>
            <a:endParaRPr lang="en-NG" dirty="0"/>
          </a:p>
        </p:txBody>
      </p:sp>
      <p:sp>
        <p:nvSpPr>
          <p:cNvPr id="3" name="Content Placeholder 2">
            <a:extLst>
              <a:ext uri="{FF2B5EF4-FFF2-40B4-BE49-F238E27FC236}">
                <a16:creationId xmlns:a16="http://schemas.microsoft.com/office/drawing/2014/main" id="{FEC606FE-4C0C-76A3-818C-9CDDF1500C39}"/>
              </a:ext>
            </a:extLst>
          </p:cNvPr>
          <p:cNvSpPr>
            <a:spLocks noGrp="1"/>
          </p:cNvSpPr>
          <p:nvPr>
            <p:ph idx="1"/>
          </p:nvPr>
        </p:nvSpPr>
        <p:spPr>
          <a:xfrm>
            <a:off x="998621" y="1127359"/>
            <a:ext cx="9872871" cy="4038600"/>
          </a:xfrm>
        </p:spPr>
        <p:txBody>
          <a:bodyPr>
            <a:noAutofit/>
          </a:bodyPr>
          <a:lstStyle/>
          <a:p>
            <a:pPr marL="45720" indent="0" algn="just">
              <a:lnSpc>
                <a:spcPct val="150000"/>
              </a:lnSpc>
              <a:buNone/>
            </a:pPr>
            <a:r>
              <a:rPr lang="en-US" sz="2400" dirty="0">
                <a:solidFill>
                  <a:schemeClr val="tx1"/>
                </a:solidFill>
                <a:effectLst/>
                <a:latin typeface="Times New Roman" panose="02020603050405020304" pitchFamily="18" charset="0"/>
                <a:ea typeface="Calibri" panose="020F0502020204030204" pitchFamily="34" charset="0"/>
              </a:rPr>
              <a:t>Before the council of Trent (1545-1563), the Church did not establish </a:t>
            </a:r>
            <a:r>
              <a:rPr lang="en-US" sz="2400" b="1" dirty="0">
                <a:solidFill>
                  <a:srgbClr val="C00000"/>
                </a:solidFill>
                <a:effectLst/>
                <a:latin typeface="Times New Roman" panose="02020603050405020304" pitchFamily="18" charset="0"/>
                <a:ea typeface="Calibri" panose="020F0502020204030204" pitchFamily="34" charset="0"/>
              </a:rPr>
              <a:t>canonical form as a validity for marriage</a:t>
            </a:r>
            <a:r>
              <a:rPr lang="en-US" sz="2400" dirty="0">
                <a:solidFill>
                  <a:schemeClr val="tx1"/>
                </a:solidFill>
                <a:effectLst/>
                <a:latin typeface="Times New Roman" panose="02020603050405020304" pitchFamily="18" charset="0"/>
                <a:ea typeface="Calibri" panose="020F0502020204030204" pitchFamily="34" charset="0"/>
              </a:rPr>
              <a:t>. Canonical form as a validity for marriage was first established by the council of Trent. This was established in order to avoid clandestine marriage, that is, a marriage without the intervention of the public authority and therefore without the canonical form. Clandestine marriages were being practiced at this period. This made bishops of Spain and France and some other civil authorities to request that the Church should do something stop it. </a:t>
            </a:r>
            <a:r>
              <a:rPr lang="en-US" sz="2400" b="1" dirty="0">
                <a:solidFill>
                  <a:srgbClr val="C00000"/>
                </a:solidFill>
                <a:effectLst/>
                <a:latin typeface="Times New Roman" panose="02020603050405020304" pitchFamily="18" charset="0"/>
                <a:ea typeface="Calibri" panose="020F0502020204030204" pitchFamily="34" charset="0"/>
              </a:rPr>
              <a:t>The council issued a decree that only marriages celebrated at the presence of the parish priest or local ordinary and before two or three witnesses is valid.</a:t>
            </a:r>
            <a:endParaRPr lang="en-NG" sz="2400" b="1" dirty="0">
              <a:solidFill>
                <a:srgbClr val="C00000"/>
              </a:solidFill>
            </a:endParaRPr>
          </a:p>
        </p:txBody>
      </p:sp>
    </p:spTree>
    <p:extLst>
      <p:ext uri="{BB962C8B-B14F-4D97-AF65-F5344CB8AC3E}">
        <p14:creationId xmlns:p14="http://schemas.microsoft.com/office/powerpoint/2010/main" val="2222917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4A1436-5F38-E516-B9F9-27A0152B8C3A}"/>
              </a:ext>
            </a:extLst>
          </p:cNvPr>
          <p:cNvSpPr txBox="1"/>
          <p:nvPr/>
        </p:nvSpPr>
        <p:spPr>
          <a:xfrm>
            <a:off x="569495" y="410994"/>
            <a:ext cx="11053010" cy="6127127"/>
          </a:xfrm>
          <a:prstGeom prst="rect">
            <a:avLst/>
          </a:prstGeom>
          <a:noFill/>
        </p:spPr>
        <p:txBody>
          <a:bodyPr wrap="square">
            <a:spAutoFit/>
          </a:bodyPr>
          <a:lstStyle/>
          <a:p>
            <a:pPr algn="just">
              <a:lnSpc>
                <a:spcPct val="150000"/>
              </a:lnSpc>
            </a:pPr>
            <a:r>
              <a:rPr lang="en-US" sz="2400" dirty="0">
                <a:effectLst/>
                <a:latin typeface="Times New Roman" panose="02020603050405020304" pitchFamily="18" charset="0"/>
                <a:ea typeface="Calibri" panose="020F0502020204030204" pitchFamily="34" charset="0"/>
              </a:rPr>
              <a:t>However, this decree was not promulgated for </a:t>
            </a:r>
            <a:r>
              <a:rPr lang="en-US" sz="2400" b="1" dirty="0">
                <a:solidFill>
                  <a:srgbClr val="7030A0"/>
                </a:solidFill>
                <a:effectLst/>
                <a:latin typeface="Times New Roman" panose="02020603050405020304" pitchFamily="18" charset="0"/>
                <a:ea typeface="Calibri" panose="020F0502020204030204" pitchFamily="34" charset="0"/>
              </a:rPr>
              <a:t>the universal Church </a:t>
            </a:r>
            <a:r>
              <a:rPr lang="en-US" sz="2400" dirty="0">
                <a:effectLst/>
                <a:latin typeface="Times New Roman" panose="02020603050405020304" pitchFamily="18" charset="0"/>
                <a:ea typeface="Calibri" panose="020F0502020204030204" pitchFamily="34" charset="0"/>
              </a:rPr>
              <a:t>but only for determinate territories. Again, the parish priest and the witnesses had only passive roles. They were only to observe and nothing more. </a:t>
            </a:r>
            <a:r>
              <a:rPr lang="en-US" sz="2400" b="1" dirty="0">
                <a:solidFill>
                  <a:srgbClr val="7030A0"/>
                </a:solidFill>
                <a:effectLst/>
                <a:latin typeface="Times New Roman" panose="02020603050405020304" pitchFamily="18" charset="0"/>
                <a:ea typeface="Calibri" panose="020F0502020204030204" pitchFamily="34" charset="0"/>
              </a:rPr>
              <a:t>In 1907, Pope Pius X in his decree </a:t>
            </a:r>
            <a:r>
              <a:rPr lang="en-US" sz="2400" b="1" i="1" dirty="0">
                <a:solidFill>
                  <a:srgbClr val="7030A0"/>
                </a:solidFill>
                <a:effectLst/>
                <a:latin typeface="Times New Roman" panose="02020603050405020304" pitchFamily="18" charset="0"/>
                <a:ea typeface="Calibri" panose="020F0502020204030204" pitchFamily="34" charset="0"/>
              </a:rPr>
              <a:t>Nel </a:t>
            </a:r>
            <a:r>
              <a:rPr lang="en-US" sz="2400" b="1" i="1" dirty="0" err="1">
                <a:solidFill>
                  <a:srgbClr val="7030A0"/>
                </a:solidFill>
                <a:effectLst/>
                <a:latin typeface="Times New Roman" panose="02020603050405020304" pitchFamily="18" charset="0"/>
                <a:ea typeface="Calibri" panose="020F0502020204030204" pitchFamily="34" charset="0"/>
              </a:rPr>
              <a:t>Temere</a:t>
            </a:r>
            <a:r>
              <a:rPr lang="en-US" sz="2400" b="1" i="1" dirty="0">
                <a:solidFill>
                  <a:srgbClr val="7030A0"/>
                </a:solidFill>
                <a:effectLst/>
                <a:latin typeface="Times New Roman" panose="02020603050405020304" pitchFamily="18" charset="0"/>
                <a:ea typeface="Calibri" panose="020F0502020204030204" pitchFamily="34" charset="0"/>
              </a:rPr>
              <a:t> </a:t>
            </a:r>
            <a:r>
              <a:rPr lang="en-US" sz="2400" b="1" dirty="0">
                <a:solidFill>
                  <a:srgbClr val="7030A0"/>
                </a:solidFill>
                <a:effectLst/>
                <a:latin typeface="Times New Roman" panose="02020603050405020304" pitchFamily="18" charset="0"/>
                <a:ea typeface="Calibri" panose="020F0502020204030204" pitchFamily="34" charset="0"/>
              </a:rPr>
              <a:t>made canonical form a law binding the universal Church</a:t>
            </a:r>
            <a:r>
              <a:rPr lang="en-US" sz="2400" dirty="0">
                <a:effectLst/>
                <a:latin typeface="Times New Roman" panose="02020603050405020304" pitchFamily="18" charset="0"/>
                <a:ea typeface="Calibri" panose="020F0502020204030204" pitchFamily="34" charset="0"/>
              </a:rPr>
              <a:t>. It was required for validity of the marriage. He decreed that for the validity of the marriage, marriage must be celebrated at the presence of the parish priest of the territory where the marriage is taken place. For validity, it is required that the parish priest should not be passive but should ask for the consent of the parties and receive it in the name of the Church. The 1917 code modified this law. </a:t>
            </a:r>
            <a:r>
              <a:rPr lang="en-US" sz="2400" b="1" dirty="0">
                <a:solidFill>
                  <a:srgbClr val="C00000"/>
                </a:solidFill>
                <a:effectLst/>
                <a:latin typeface="Times New Roman" panose="02020603050405020304" pitchFamily="18" charset="0"/>
                <a:ea typeface="Calibri" panose="020F0502020204030204" pitchFamily="34" charset="0"/>
              </a:rPr>
              <a:t>In its canon 1094, the code stipulated that all marriages are valid which are celebrated before the parish priest, or local ordinary, or a priest delegated by any of them, and two witnesses.</a:t>
            </a:r>
            <a:r>
              <a:rPr lang="en-NG" sz="2400" dirty="0">
                <a:effectLst/>
              </a:rPr>
              <a:t> </a:t>
            </a:r>
            <a:endParaRPr lang="en-NG"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95252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36675D-284F-A561-24EA-164F0A08F57F}"/>
              </a:ext>
            </a:extLst>
          </p:cNvPr>
          <p:cNvSpPr txBox="1"/>
          <p:nvPr/>
        </p:nvSpPr>
        <p:spPr>
          <a:xfrm>
            <a:off x="561473" y="987796"/>
            <a:ext cx="10828421" cy="5346015"/>
          </a:xfrm>
          <a:prstGeom prst="rect">
            <a:avLst/>
          </a:prstGeom>
          <a:noFill/>
        </p:spPr>
        <p:txBody>
          <a:bodyPr wrap="square">
            <a:spAutoFit/>
          </a:bodyPr>
          <a:lstStyle/>
          <a:p>
            <a:pPr algn="just">
              <a:lnSpc>
                <a:spcPct val="107000"/>
              </a:lnSpc>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The 1983 code added “deacon” to the law. The code in Can. 1108 - § 1. stipulates:</a:t>
            </a:r>
            <a:endParaRPr lang="en-NG"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“Only those marriages are valid which are contracted before the local ordinary, pastor, or a priest or deacon delegated by either of them, who assist, and before two witnesses according to the rules expressed in the following canons and without prejudice to the exceptions mentioned in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cann</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144, 1112, § 1, 1116, and 1127, §§ 1-2.”</a:t>
            </a:r>
            <a:endParaRPr lang="en-NG" sz="28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There are exceptions given, these will be discussed at the end. Now, let us discuss three elements from this canon. </a:t>
            </a:r>
            <a:r>
              <a:rPr lang="en-US"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First, the contracting parties (spouses), second, the person assisting at marriage, third, the witnesses. </a:t>
            </a:r>
            <a:endParaRPr lang="en-NG" sz="28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5962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DC2E8-62B9-0671-3631-B3B819D24B91}"/>
              </a:ext>
            </a:extLst>
          </p:cNvPr>
          <p:cNvSpPr>
            <a:spLocks noGrp="1"/>
          </p:cNvSpPr>
          <p:nvPr>
            <p:ph type="title"/>
          </p:nvPr>
        </p:nvSpPr>
        <p:spPr>
          <a:xfrm>
            <a:off x="1140351" y="336884"/>
            <a:ext cx="9875520" cy="1356360"/>
          </a:xfrm>
        </p:spPr>
        <p:txBody>
          <a:bodyPr/>
          <a:lstStyle/>
          <a:p>
            <a:pPr algn="ctr"/>
            <a:r>
              <a:rPr lang="en-US" b="1" dirty="0">
                <a:solidFill>
                  <a:srgbClr val="7030A0"/>
                </a:solidFill>
              </a:rPr>
              <a:t>1. Contracting parties</a:t>
            </a:r>
            <a:endParaRPr lang="en-NG" b="1" dirty="0">
              <a:solidFill>
                <a:srgbClr val="7030A0"/>
              </a:solidFill>
            </a:endParaRPr>
          </a:p>
        </p:txBody>
      </p:sp>
      <p:sp>
        <p:nvSpPr>
          <p:cNvPr id="3" name="Content Placeholder 2">
            <a:extLst>
              <a:ext uri="{FF2B5EF4-FFF2-40B4-BE49-F238E27FC236}">
                <a16:creationId xmlns:a16="http://schemas.microsoft.com/office/drawing/2014/main" id="{B2AFE8CB-9BD1-A751-1570-46EE92C6FAC1}"/>
              </a:ext>
            </a:extLst>
          </p:cNvPr>
          <p:cNvSpPr>
            <a:spLocks noGrp="1"/>
          </p:cNvSpPr>
          <p:nvPr>
            <p:ph idx="1"/>
          </p:nvPr>
        </p:nvSpPr>
        <p:spPr>
          <a:xfrm>
            <a:off x="1178778" y="1409700"/>
            <a:ext cx="9872871" cy="4038600"/>
          </a:xfrm>
        </p:spPr>
        <p:txBody>
          <a:bodyPr>
            <a:noAutofit/>
          </a:bodyPr>
          <a:lstStyle/>
          <a:p>
            <a:pPr marL="45720" indent="0" algn="just">
              <a:lnSpc>
                <a:spcPct val="160000"/>
              </a:lnSpc>
              <a:buNone/>
            </a:pPr>
            <a:r>
              <a:rPr lang="en-US" sz="2500" dirty="0">
                <a:solidFill>
                  <a:schemeClr val="tx1"/>
                </a:solidFill>
                <a:latin typeface="Times New Roman" panose="02020603050405020304" pitchFamily="18" charset="0"/>
                <a:ea typeface="Calibri" panose="020F0502020204030204" pitchFamily="34" charset="0"/>
              </a:rPr>
              <a:t>M</a:t>
            </a:r>
            <a:r>
              <a:rPr lang="en-US" sz="2500" dirty="0">
                <a:solidFill>
                  <a:schemeClr val="tx1"/>
                </a:solidFill>
                <a:effectLst/>
                <a:latin typeface="Times New Roman" panose="02020603050405020304" pitchFamily="18" charset="0"/>
                <a:ea typeface="Calibri" panose="020F0502020204030204" pitchFamily="34" charset="0"/>
              </a:rPr>
              <a:t>arriage is contracted by the two parties who give their consent. Therefore, they are the ones who really celebrate the marriage. </a:t>
            </a:r>
            <a:r>
              <a:rPr lang="en-US" sz="2500" b="1" dirty="0">
                <a:solidFill>
                  <a:schemeClr val="accent1">
                    <a:lumMod val="75000"/>
                  </a:schemeClr>
                </a:solidFill>
                <a:effectLst/>
                <a:latin typeface="Times New Roman" panose="02020603050405020304" pitchFamily="18" charset="0"/>
                <a:ea typeface="Calibri" panose="020F0502020204030204" pitchFamily="34" charset="0"/>
              </a:rPr>
              <a:t>According to the theological doctrine of the Church, in the marriage between two baptized, the parties are the true ministers of the sacrament of matrimony. </a:t>
            </a:r>
            <a:r>
              <a:rPr lang="en-US" sz="2500" dirty="0">
                <a:solidFill>
                  <a:schemeClr val="tx1"/>
                </a:solidFill>
                <a:effectLst/>
                <a:latin typeface="Times New Roman" panose="02020603050405020304" pitchFamily="18" charset="0"/>
                <a:ea typeface="Calibri" panose="020F0502020204030204" pitchFamily="34" charset="0"/>
              </a:rPr>
              <a:t>They have to be juridically capable of marrying, that is, they have to be free from impediments. They have to manifest their consents legitimately, that is, according to canonical form. They should be present either in person or through a proxy. This is stipulated in Can. 1104 - § 1. </a:t>
            </a:r>
            <a:endParaRPr lang="en-NG" sz="2500" dirty="0">
              <a:solidFill>
                <a:schemeClr val="tx1"/>
              </a:solidFill>
            </a:endParaRPr>
          </a:p>
        </p:txBody>
      </p:sp>
    </p:spTree>
    <p:extLst>
      <p:ext uri="{BB962C8B-B14F-4D97-AF65-F5344CB8AC3E}">
        <p14:creationId xmlns:p14="http://schemas.microsoft.com/office/powerpoint/2010/main" val="2307994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1A6178-56F9-15E0-DC57-98DAF414B5D0}"/>
              </a:ext>
            </a:extLst>
          </p:cNvPr>
          <p:cNvSpPr txBox="1"/>
          <p:nvPr/>
        </p:nvSpPr>
        <p:spPr>
          <a:xfrm>
            <a:off x="1491915" y="882316"/>
            <a:ext cx="9962147" cy="3459537"/>
          </a:xfrm>
          <a:prstGeom prst="rect">
            <a:avLst/>
          </a:prstGeom>
          <a:noFill/>
        </p:spPr>
        <p:txBody>
          <a:bodyPr wrap="square">
            <a:spAutoFit/>
          </a:bodyPr>
          <a:lstStyle/>
          <a:p>
            <a:pPr marL="45720" indent="0" algn="just">
              <a:lnSpc>
                <a:spcPct val="160000"/>
              </a:lnSpc>
              <a:buNone/>
            </a:pPr>
            <a:r>
              <a:rPr lang="en-US" sz="2800" b="1" dirty="0">
                <a:effectLst/>
                <a:latin typeface="Times New Roman" panose="02020603050405020304" pitchFamily="18" charset="0"/>
                <a:ea typeface="Calibri" panose="020F0502020204030204" pitchFamily="34" charset="0"/>
              </a:rPr>
              <a:t>Can. 1104 - § 1</a:t>
            </a:r>
          </a:p>
          <a:p>
            <a:pPr marL="45720" indent="0" algn="just">
              <a:lnSpc>
                <a:spcPct val="160000"/>
              </a:lnSpc>
              <a:buNone/>
            </a:pPr>
            <a:r>
              <a:rPr lang="en-US" sz="2800" b="1" dirty="0">
                <a:solidFill>
                  <a:srgbClr val="0070C0"/>
                </a:solidFill>
                <a:effectLst/>
                <a:latin typeface="Times New Roman" panose="02020603050405020304" pitchFamily="18" charset="0"/>
                <a:ea typeface="Calibri" panose="020F0502020204030204" pitchFamily="34" charset="0"/>
              </a:rPr>
              <a:t>“</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To contract a marriage validly the contracting parties must be present together, either in person or by proxy.</a:t>
            </a:r>
            <a:r>
              <a:rPr lang="en-US" sz="2800" b="1" dirty="0">
                <a:solidFill>
                  <a:srgbClr val="0070C0"/>
                </a:solidFill>
                <a:effectLst/>
                <a:latin typeface="Helvetica" panose="020B0604020202020204" pitchFamily="34" charset="0"/>
                <a:ea typeface="Calibri" panose="020F0502020204030204" pitchFamily="34" charset="0"/>
                <a:cs typeface="Times New Roman" panose="02020603050405020304" pitchFamily="18" charset="0"/>
              </a:rPr>
              <a:t> </a:t>
            </a:r>
            <a:r>
              <a:rPr lang="en-US" sz="28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2. Those being married are to express matrimonial consent in words or, if they cannot speak, through equivalent signs.”</a:t>
            </a:r>
            <a:endParaRPr lang="en-NG" sz="2800" b="1"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4122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F45B4-55CA-7055-56A5-F5D7E99C2EB9}"/>
              </a:ext>
            </a:extLst>
          </p:cNvPr>
          <p:cNvSpPr>
            <a:spLocks noGrp="1"/>
          </p:cNvSpPr>
          <p:nvPr>
            <p:ph type="title"/>
          </p:nvPr>
        </p:nvSpPr>
        <p:spPr>
          <a:xfrm>
            <a:off x="998621" y="267903"/>
            <a:ext cx="9875520" cy="1356360"/>
          </a:xfrm>
        </p:spPr>
        <p:txBody>
          <a:bodyPr>
            <a:normAutofit/>
          </a:bodyPr>
          <a:lstStyle/>
          <a:p>
            <a:pPr algn="ctr"/>
            <a:r>
              <a:rPr lang="en-US" sz="3000" b="1" dirty="0">
                <a:solidFill>
                  <a:srgbClr val="C00000"/>
                </a:solidFill>
                <a:effectLst/>
                <a:latin typeface="Times New Roman" panose="02020603050405020304" pitchFamily="18" charset="0"/>
                <a:ea typeface="Calibri" panose="020F0502020204030204" pitchFamily="34" charset="0"/>
              </a:rPr>
              <a:t>2. Persons </a:t>
            </a:r>
            <a:r>
              <a:rPr lang="en-US" sz="3000" b="1" dirty="0">
                <a:solidFill>
                  <a:srgbClr val="C00000"/>
                </a:solidFill>
                <a:latin typeface="Times New Roman" panose="02020603050405020304" pitchFamily="18" charset="0"/>
                <a:ea typeface="Calibri" panose="020F0502020204030204" pitchFamily="34" charset="0"/>
              </a:rPr>
              <a:t>W</a:t>
            </a:r>
            <a:r>
              <a:rPr lang="en-US" sz="3000" b="1" dirty="0">
                <a:solidFill>
                  <a:srgbClr val="C00000"/>
                </a:solidFill>
                <a:effectLst/>
                <a:latin typeface="Times New Roman" panose="02020603050405020304" pitchFamily="18" charset="0"/>
                <a:ea typeface="Calibri" panose="020F0502020204030204" pitchFamily="34" charset="0"/>
              </a:rPr>
              <a:t>ho Assist at Marriage (</a:t>
            </a:r>
            <a:r>
              <a:rPr lang="en-US" sz="3000" b="1" i="1" dirty="0" err="1">
                <a:solidFill>
                  <a:srgbClr val="0070C0"/>
                </a:solidFill>
                <a:latin typeface="Times New Roman" panose="02020603050405020304" pitchFamily="18" charset="0"/>
                <a:ea typeface="Calibri" panose="020F0502020204030204" pitchFamily="34" charset="0"/>
              </a:rPr>
              <a:t>A</a:t>
            </a:r>
            <a:r>
              <a:rPr lang="en-US" sz="3000" b="1" i="1" dirty="0" err="1">
                <a:solidFill>
                  <a:srgbClr val="0070C0"/>
                </a:solidFill>
                <a:effectLst/>
                <a:latin typeface="Times New Roman" panose="02020603050405020304" pitchFamily="18" charset="0"/>
                <a:ea typeface="Calibri" panose="020F0502020204030204" pitchFamily="34" charset="0"/>
              </a:rPr>
              <a:t>ssistens</a:t>
            </a:r>
            <a:r>
              <a:rPr lang="en-US" sz="3000" b="1" dirty="0">
                <a:solidFill>
                  <a:srgbClr val="C00000"/>
                </a:solidFill>
                <a:effectLst/>
                <a:latin typeface="Times New Roman" panose="02020603050405020304" pitchFamily="18" charset="0"/>
                <a:ea typeface="Calibri" panose="020F0502020204030204" pitchFamily="34" charset="0"/>
              </a:rPr>
              <a:t>)</a:t>
            </a:r>
            <a:endParaRPr lang="en-NG" sz="3000" b="1" dirty="0">
              <a:solidFill>
                <a:srgbClr val="C00000"/>
              </a:solidFill>
            </a:endParaRPr>
          </a:p>
        </p:txBody>
      </p:sp>
      <p:sp>
        <p:nvSpPr>
          <p:cNvPr id="3" name="Content Placeholder 2">
            <a:extLst>
              <a:ext uri="{FF2B5EF4-FFF2-40B4-BE49-F238E27FC236}">
                <a16:creationId xmlns:a16="http://schemas.microsoft.com/office/drawing/2014/main" id="{BBA2A8FF-D21C-EBF4-E50F-7DE82BF247A3}"/>
              </a:ext>
            </a:extLst>
          </p:cNvPr>
          <p:cNvSpPr>
            <a:spLocks noGrp="1"/>
          </p:cNvSpPr>
          <p:nvPr>
            <p:ph idx="1"/>
          </p:nvPr>
        </p:nvSpPr>
        <p:spPr>
          <a:xfrm>
            <a:off x="998621" y="1094873"/>
            <a:ext cx="9872871" cy="4038600"/>
          </a:xfrm>
        </p:spPr>
        <p:txBody>
          <a:bodyPr>
            <a:noAutofit/>
          </a:bodyPr>
          <a:lstStyle/>
          <a:p>
            <a:pPr marL="45720" indent="0" algn="just">
              <a:lnSpc>
                <a:spcPct val="150000"/>
              </a:lnSpc>
              <a:buNone/>
            </a:pP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One who</a:t>
            </a:r>
            <a:r>
              <a:rPr lang="en-US" sz="2400" i="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assists</a:t>
            </a:r>
            <a:r>
              <a:rPr lang="en-US" sz="2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marriage is the central figure of the canonical form of the celebration of marriage at it concerns the entire ecclesial community. Can. 1108, § 2 stipulates: </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“The person who assists at a marriage is understood to be only that person who is present, asks for the manifestation of the consent of the contracting parties, and receives it in the name of the Church.”  </a:t>
            </a:r>
            <a:r>
              <a:rPr lang="en-US"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He is the official representative of the Church. He has the function to ask and receive the consent of the spouses in the name of the Church. For him to assist validly, he must be actively present, act freely and also conscious of the action. This person is a sacred minister: priest or deacon. In certain cases, a lay person can be delegated.</a:t>
            </a:r>
            <a:endParaRPr lang="en-NG"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endParaRPr lang="en-NG" sz="2400" dirty="0">
              <a:solidFill>
                <a:schemeClr val="tx1"/>
              </a:solidFill>
            </a:endParaRPr>
          </a:p>
        </p:txBody>
      </p:sp>
    </p:spTree>
    <p:extLst>
      <p:ext uri="{BB962C8B-B14F-4D97-AF65-F5344CB8AC3E}">
        <p14:creationId xmlns:p14="http://schemas.microsoft.com/office/powerpoint/2010/main" val="842543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8FC61-8F0C-1546-D290-97684B4E3298}"/>
              </a:ext>
            </a:extLst>
          </p:cNvPr>
          <p:cNvSpPr>
            <a:spLocks noGrp="1"/>
          </p:cNvSpPr>
          <p:nvPr>
            <p:ph type="title"/>
          </p:nvPr>
        </p:nvSpPr>
        <p:spPr>
          <a:xfrm>
            <a:off x="822158" y="176463"/>
            <a:ext cx="9875520" cy="1356360"/>
          </a:xfrm>
        </p:spPr>
        <p:txBody>
          <a:bodyPr/>
          <a:lstStyle/>
          <a:p>
            <a:pPr algn="ctr"/>
            <a:r>
              <a:rPr lang="en-US" sz="4400" b="1" dirty="0">
                <a:solidFill>
                  <a:srgbClr val="7030A0"/>
                </a:solidFill>
                <a:effectLst/>
                <a:latin typeface="Times New Roman" panose="02020603050405020304" pitchFamily="18" charset="0"/>
                <a:ea typeface="Calibri" panose="020F0502020204030204" pitchFamily="34" charset="0"/>
              </a:rPr>
              <a:t>3. Witnesses</a:t>
            </a:r>
            <a:endParaRPr lang="en-NG" dirty="0">
              <a:solidFill>
                <a:srgbClr val="7030A0"/>
              </a:solidFill>
            </a:endParaRPr>
          </a:p>
        </p:txBody>
      </p:sp>
      <p:sp>
        <p:nvSpPr>
          <p:cNvPr id="3" name="Content Placeholder 2">
            <a:extLst>
              <a:ext uri="{FF2B5EF4-FFF2-40B4-BE49-F238E27FC236}">
                <a16:creationId xmlns:a16="http://schemas.microsoft.com/office/drawing/2014/main" id="{DF62C396-D5F9-8188-B3E5-2ED5633ECAE7}"/>
              </a:ext>
            </a:extLst>
          </p:cNvPr>
          <p:cNvSpPr>
            <a:spLocks noGrp="1"/>
          </p:cNvSpPr>
          <p:nvPr>
            <p:ph idx="1"/>
          </p:nvPr>
        </p:nvSpPr>
        <p:spPr>
          <a:xfrm>
            <a:off x="999143" y="1110916"/>
            <a:ext cx="9872871" cy="4038600"/>
          </a:xfrm>
        </p:spPr>
        <p:txBody>
          <a:bodyPr>
            <a:noAutofit/>
          </a:bodyPr>
          <a:lstStyle/>
          <a:p>
            <a:pPr marL="45720" indent="0" algn="just">
              <a:lnSpc>
                <a:spcPct val="150000"/>
              </a:lnSpc>
              <a:buNone/>
            </a:pPr>
            <a:r>
              <a:rPr lang="en-US" sz="2400" dirty="0">
                <a:solidFill>
                  <a:srgbClr val="002060"/>
                </a:solidFill>
                <a:effectLst/>
                <a:latin typeface="Times New Roman" panose="02020603050405020304" pitchFamily="18" charset="0"/>
                <a:ea typeface="Calibri" panose="020F0502020204030204" pitchFamily="34" charset="0"/>
              </a:rPr>
              <a:t>The presence of </a:t>
            </a:r>
            <a:r>
              <a:rPr lang="en-US" sz="2400" dirty="0">
                <a:solidFill>
                  <a:srgbClr val="7030A0"/>
                </a:solidFill>
                <a:effectLst/>
                <a:latin typeface="Times New Roman" panose="02020603050405020304" pitchFamily="18" charset="0"/>
                <a:ea typeface="Calibri" panose="020F0502020204030204" pitchFamily="34" charset="0"/>
              </a:rPr>
              <a:t>two witnesses is essential for the validity of the marriage celebration</a:t>
            </a:r>
            <a:r>
              <a:rPr lang="en-US" sz="2400" dirty="0">
                <a:solidFill>
                  <a:srgbClr val="002060"/>
                </a:solidFill>
                <a:effectLst/>
                <a:latin typeface="Times New Roman" panose="02020603050405020304" pitchFamily="18" charset="0"/>
                <a:ea typeface="Calibri" panose="020F0502020204030204" pitchFamily="34" charset="0"/>
              </a:rPr>
              <a:t>. The canon speaks of two witnesses. These witnesses are not qualified with regards to age, sex, religion and the like. What is more important is that they should have</a:t>
            </a:r>
            <a:r>
              <a:rPr lang="en-US" sz="2400" dirty="0">
                <a:solidFill>
                  <a:srgbClr val="C00000"/>
                </a:solidFill>
                <a:effectLst/>
                <a:latin typeface="Times New Roman" panose="02020603050405020304" pitchFamily="18" charset="0"/>
                <a:ea typeface="Calibri" panose="020F0502020204030204" pitchFamily="34" charset="0"/>
              </a:rPr>
              <a:t> the capacity to intend and to will. </a:t>
            </a:r>
            <a:r>
              <a:rPr lang="en-US" sz="2400" dirty="0">
                <a:solidFill>
                  <a:srgbClr val="002060"/>
                </a:solidFill>
                <a:effectLst/>
                <a:latin typeface="Times New Roman" panose="02020603050405020304" pitchFamily="18" charset="0"/>
                <a:ea typeface="Calibri" panose="020F0502020204030204" pitchFamily="34" charset="0"/>
              </a:rPr>
              <a:t>They should not be distracted from what is happening at the moment. It is important that they are asked before to be witness, but even if they come on their own without invitation, it is sufficient. What is needed is their presence. </a:t>
            </a:r>
            <a:r>
              <a:rPr lang="en-US" sz="2400" b="1" dirty="0">
                <a:solidFill>
                  <a:srgbClr val="C00000"/>
                </a:solidFill>
                <a:effectLst/>
                <a:latin typeface="Times New Roman" panose="02020603050405020304" pitchFamily="18" charset="0"/>
                <a:ea typeface="Calibri" panose="020F0502020204030204" pitchFamily="34" charset="0"/>
              </a:rPr>
              <a:t>Their only function is to witness to the fact that marriage was validly celebrated. Those who are insane or intoxicated cannot validly serve at witnesses.</a:t>
            </a:r>
            <a:endParaRPr lang="en-NG" sz="2400" b="1" dirty="0">
              <a:solidFill>
                <a:srgbClr val="C00000"/>
              </a:solidFill>
            </a:endParaRPr>
          </a:p>
        </p:txBody>
      </p:sp>
    </p:spTree>
    <p:extLst>
      <p:ext uri="{BB962C8B-B14F-4D97-AF65-F5344CB8AC3E}">
        <p14:creationId xmlns:p14="http://schemas.microsoft.com/office/powerpoint/2010/main" val="3773490407"/>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Basis</Template>
  <TotalTime>2578</TotalTime>
  <Words>5785</Words>
  <Application>Microsoft Office PowerPoint</Application>
  <PresentationFormat>Widescreen</PresentationFormat>
  <Paragraphs>50</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Calibri</vt:lpstr>
      <vt:lpstr>Corbel</vt:lpstr>
      <vt:lpstr>Helvetica</vt:lpstr>
      <vt:lpstr>Times New Roman</vt:lpstr>
      <vt:lpstr>Basis</vt:lpstr>
      <vt:lpstr>CANONICAL FORM AND MIXED MARRIAGE</vt:lpstr>
      <vt:lpstr>CANONICAL FORM </vt:lpstr>
      <vt:lpstr>BRIEF HISTORY OF THE CANONICAL FORM </vt:lpstr>
      <vt:lpstr>PowerPoint Presentation</vt:lpstr>
      <vt:lpstr>PowerPoint Presentation</vt:lpstr>
      <vt:lpstr>1. Contracting parties</vt:lpstr>
      <vt:lpstr>PowerPoint Presentation</vt:lpstr>
      <vt:lpstr>2. Persons Who Assist at Marriage (Assistens)</vt:lpstr>
      <vt:lpstr>3. Witnesses</vt:lpstr>
      <vt:lpstr>Exceptional cases </vt:lpstr>
      <vt:lpstr>PowerPoint Presentation</vt:lpstr>
      <vt:lpstr>MIXED MARRIAGE </vt:lpstr>
      <vt:lpstr>PowerPoint Presentation</vt:lpstr>
      <vt:lpstr>Why does the Church prohibit mixed marriage without the express permission of the competent authority? </vt:lpstr>
      <vt:lpstr>PowerPoint Presentation</vt:lpstr>
      <vt:lpstr>PowerPoint Presentation</vt:lpstr>
      <vt:lpstr>PowerPoint Presentation</vt:lpstr>
      <vt:lpstr>DISPARITY OF CULT </vt:lpstr>
      <vt:lpstr>PowerPoint Presentation</vt:lpstr>
      <vt:lpstr>Why this impediment of the Disparity of Cult? </vt:lpstr>
      <vt:lpstr>PowerPoint Presentation</vt:lpstr>
      <vt:lpstr>POLYGAMOUS MARRIAGE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Thaddeus Anyaegbu</dc:creator>
  <cp:lastModifiedBy>Thaddeus Anyaegbu</cp:lastModifiedBy>
  <cp:revision>1</cp:revision>
  <dcterms:created xsi:type="dcterms:W3CDTF">2024-11-15T17:00:36Z</dcterms:created>
  <dcterms:modified xsi:type="dcterms:W3CDTF">2024-11-17T11:59:09Z</dcterms:modified>
</cp:coreProperties>
</file>