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55" autoAdjust="0"/>
    <p:restoredTop sz="94660"/>
  </p:normalViewPr>
  <p:slideViewPr>
    <p:cSldViewPr snapToGrid="0">
      <p:cViewPr varScale="1">
        <p:scale>
          <a:sx n="64" d="100"/>
          <a:sy n="64" d="100"/>
        </p:scale>
        <p:origin x="984"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407903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2247113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04917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2203964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3881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5025362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12649527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2758494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1737240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82241-3436-4BDD-994F-EF856FEF02F5}" type="datetimeFigureOut">
              <a:rPr lang="en-NG" smtClean="0"/>
              <a:t>22/06/2024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330442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E82241-3436-4BDD-994F-EF856FEF02F5}" type="datetimeFigureOut">
              <a:rPr lang="en-NG" smtClean="0"/>
              <a:t>22/06/2024</a:t>
            </a:fld>
            <a:endParaRPr lang="en-NG"/>
          </a:p>
        </p:txBody>
      </p:sp>
      <p:sp>
        <p:nvSpPr>
          <p:cNvPr id="6" name="Footer Placeholder 5"/>
          <p:cNvSpPr>
            <a:spLocks noGrp="1"/>
          </p:cNvSpPr>
          <p:nvPr>
            <p:ph type="ftr" sz="quarter" idx="11"/>
          </p:nvPr>
        </p:nvSpPr>
        <p:spPr/>
        <p:txBody>
          <a:bodyPr/>
          <a:lstStyle/>
          <a:p>
            <a:endParaRPr lang="en-NG"/>
          </a:p>
        </p:txBody>
      </p:sp>
      <p:sp>
        <p:nvSpPr>
          <p:cNvPr id="7" name="Slide Number Placeholder 6"/>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85119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E82241-3436-4BDD-994F-EF856FEF02F5}" type="datetimeFigureOut">
              <a:rPr lang="en-NG" smtClean="0"/>
              <a:t>22/06/2024</a:t>
            </a:fld>
            <a:endParaRPr lang="en-NG"/>
          </a:p>
        </p:txBody>
      </p:sp>
      <p:sp>
        <p:nvSpPr>
          <p:cNvPr id="8" name="Footer Placeholder 7"/>
          <p:cNvSpPr>
            <a:spLocks noGrp="1"/>
          </p:cNvSpPr>
          <p:nvPr>
            <p:ph type="ftr" sz="quarter" idx="11"/>
          </p:nvPr>
        </p:nvSpPr>
        <p:spPr/>
        <p:txBody>
          <a:bodyPr/>
          <a:lstStyle/>
          <a:p>
            <a:endParaRPr lang="en-NG"/>
          </a:p>
        </p:txBody>
      </p:sp>
      <p:sp>
        <p:nvSpPr>
          <p:cNvPr id="9" name="Slide Number Placeholder 8"/>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1915337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E82241-3436-4BDD-994F-EF856FEF02F5}" type="datetimeFigureOut">
              <a:rPr lang="en-NG" smtClean="0"/>
              <a:t>22/06/2024</a:t>
            </a:fld>
            <a:endParaRPr lang="en-NG"/>
          </a:p>
        </p:txBody>
      </p:sp>
      <p:sp>
        <p:nvSpPr>
          <p:cNvPr id="4" name="Footer Placeholder 3"/>
          <p:cNvSpPr>
            <a:spLocks noGrp="1"/>
          </p:cNvSpPr>
          <p:nvPr>
            <p:ph type="ftr" sz="quarter" idx="11"/>
          </p:nvPr>
        </p:nvSpPr>
        <p:spPr/>
        <p:txBody>
          <a:bodyPr/>
          <a:lstStyle/>
          <a:p>
            <a:endParaRPr lang="en-NG"/>
          </a:p>
        </p:txBody>
      </p:sp>
      <p:sp>
        <p:nvSpPr>
          <p:cNvPr id="5" name="Slide Number Placeholder 4"/>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2692742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82241-3436-4BDD-994F-EF856FEF02F5}" type="datetimeFigureOut">
              <a:rPr lang="en-NG" smtClean="0"/>
              <a:t>22/06/2024</a:t>
            </a:fld>
            <a:endParaRPr lang="en-NG"/>
          </a:p>
        </p:txBody>
      </p:sp>
      <p:sp>
        <p:nvSpPr>
          <p:cNvPr id="3" name="Footer Placeholder 2"/>
          <p:cNvSpPr>
            <a:spLocks noGrp="1"/>
          </p:cNvSpPr>
          <p:nvPr>
            <p:ph type="ftr" sz="quarter" idx="11"/>
          </p:nvPr>
        </p:nvSpPr>
        <p:spPr/>
        <p:txBody>
          <a:bodyPr/>
          <a:lstStyle/>
          <a:p>
            <a:endParaRPr lang="en-NG"/>
          </a:p>
        </p:txBody>
      </p:sp>
      <p:sp>
        <p:nvSpPr>
          <p:cNvPr id="4" name="Slide Number Placeholder 3"/>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3747666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82241-3436-4BDD-994F-EF856FEF02F5}" type="datetimeFigureOut">
              <a:rPr lang="en-NG" smtClean="0"/>
              <a:t>22/06/2024</a:t>
            </a:fld>
            <a:endParaRPr lang="en-NG"/>
          </a:p>
        </p:txBody>
      </p:sp>
      <p:sp>
        <p:nvSpPr>
          <p:cNvPr id="6" name="Footer Placeholder 5"/>
          <p:cNvSpPr>
            <a:spLocks noGrp="1"/>
          </p:cNvSpPr>
          <p:nvPr>
            <p:ph type="ftr" sz="quarter" idx="11"/>
          </p:nvPr>
        </p:nvSpPr>
        <p:spPr/>
        <p:txBody>
          <a:bodyPr/>
          <a:lstStyle/>
          <a:p>
            <a:endParaRPr lang="en-NG"/>
          </a:p>
        </p:txBody>
      </p:sp>
      <p:sp>
        <p:nvSpPr>
          <p:cNvPr id="7" name="Slide Number Placeholder 6"/>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2157488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E82241-3436-4BDD-994F-EF856FEF02F5}" type="datetimeFigureOut">
              <a:rPr lang="en-NG" smtClean="0"/>
              <a:t>22/06/2024</a:t>
            </a:fld>
            <a:endParaRPr lang="en-NG"/>
          </a:p>
        </p:txBody>
      </p:sp>
      <p:sp>
        <p:nvSpPr>
          <p:cNvPr id="6" name="Footer Placeholder 5"/>
          <p:cNvSpPr>
            <a:spLocks noGrp="1"/>
          </p:cNvSpPr>
          <p:nvPr>
            <p:ph type="ftr" sz="quarter" idx="11"/>
          </p:nvPr>
        </p:nvSpPr>
        <p:spPr/>
        <p:txBody>
          <a:bodyPr/>
          <a:lstStyle/>
          <a:p>
            <a:endParaRPr lang="en-NG"/>
          </a:p>
        </p:txBody>
      </p:sp>
      <p:sp>
        <p:nvSpPr>
          <p:cNvPr id="7" name="Slide Number Placeholder 6"/>
          <p:cNvSpPr>
            <a:spLocks noGrp="1"/>
          </p:cNvSpPr>
          <p:nvPr>
            <p:ph type="sldNum" sz="quarter" idx="12"/>
          </p:nvPr>
        </p:nvSpPr>
        <p:spPr/>
        <p:txBody>
          <a:bodyPr/>
          <a:lstStyle/>
          <a:p>
            <a:fld id="{10A25FFC-63E5-489D-AD70-D750CB52CCB1}" type="slidenum">
              <a:rPr lang="en-NG" smtClean="0"/>
              <a:t>‹#›</a:t>
            </a:fld>
            <a:endParaRPr lang="en-NG"/>
          </a:p>
        </p:txBody>
      </p:sp>
    </p:spTree>
    <p:extLst>
      <p:ext uri="{BB962C8B-B14F-4D97-AF65-F5344CB8AC3E}">
        <p14:creationId xmlns:p14="http://schemas.microsoft.com/office/powerpoint/2010/main" val="123167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E82241-3436-4BDD-994F-EF856FEF02F5}" type="datetimeFigureOut">
              <a:rPr lang="en-NG" smtClean="0"/>
              <a:t>22/06/2024</a:t>
            </a:fld>
            <a:endParaRPr lang="en-NG"/>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NG"/>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0A25FFC-63E5-489D-AD70-D750CB52CCB1}" type="slidenum">
              <a:rPr lang="en-NG" smtClean="0"/>
              <a:t>‹#›</a:t>
            </a:fld>
            <a:endParaRPr lang="en-NG"/>
          </a:p>
        </p:txBody>
      </p:sp>
    </p:spTree>
    <p:extLst>
      <p:ext uri="{BB962C8B-B14F-4D97-AF65-F5344CB8AC3E}">
        <p14:creationId xmlns:p14="http://schemas.microsoft.com/office/powerpoint/2010/main" val="286694695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92251-F2E1-36F4-DF19-6C1327724B84}"/>
              </a:ext>
            </a:extLst>
          </p:cNvPr>
          <p:cNvSpPr>
            <a:spLocks noGrp="1"/>
          </p:cNvSpPr>
          <p:nvPr>
            <p:ph type="ctrTitle"/>
          </p:nvPr>
        </p:nvSpPr>
        <p:spPr>
          <a:xfrm>
            <a:off x="448363" y="1573966"/>
            <a:ext cx="9913199" cy="1855033"/>
          </a:xfrm>
          <a:solidFill>
            <a:schemeClr val="accent2">
              <a:lumMod val="75000"/>
            </a:schemeClr>
          </a:solidFill>
        </p:spPr>
        <p:txBody>
          <a:bodyPr/>
          <a:lstStyle/>
          <a:p>
            <a:pPr algn="ctr"/>
            <a:r>
              <a:rPr lang="en-US" dirty="0">
                <a:solidFill>
                  <a:schemeClr val="bg1"/>
                </a:solidFill>
              </a:rPr>
              <a:t>Marriage</a:t>
            </a:r>
            <a:r>
              <a:rPr lang="en-US" dirty="0"/>
              <a:t> </a:t>
            </a:r>
            <a:r>
              <a:rPr lang="en-US" dirty="0">
                <a:solidFill>
                  <a:schemeClr val="bg1"/>
                </a:solidFill>
              </a:rPr>
              <a:t>and Spirituality</a:t>
            </a:r>
            <a:endParaRPr lang="en-NG" dirty="0">
              <a:solidFill>
                <a:schemeClr val="bg1"/>
              </a:solidFill>
            </a:endParaRPr>
          </a:p>
        </p:txBody>
      </p:sp>
      <p:sp>
        <p:nvSpPr>
          <p:cNvPr id="3" name="Subtitle 2">
            <a:extLst>
              <a:ext uri="{FF2B5EF4-FFF2-40B4-BE49-F238E27FC236}">
                <a16:creationId xmlns:a16="http://schemas.microsoft.com/office/drawing/2014/main" id="{29612029-4402-BD83-74DF-911E8DE38A21}"/>
              </a:ext>
            </a:extLst>
          </p:cNvPr>
          <p:cNvSpPr>
            <a:spLocks noGrp="1"/>
          </p:cNvSpPr>
          <p:nvPr>
            <p:ph type="subTitle" idx="1"/>
          </p:nvPr>
        </p:nvSpPr>
        <p:spPr>
          <a:xfrm>
            <a:off x="618400" y="3937930"/>
            <a:ext cx="9398120" cy="861420"/>
          </a:xfrm>
          <a:solidFill>
            <a:schemeClr val="accent2">
              <a:lumMod val="75000"/>
            </a:schemeClr>
          </a:solidFill>
        </p:spPr>
        <p:txBody>
          <a:bodyPr>
            <a:normAutofit/>
          </a:bodyPr>
          <a:lstStyle/>
          <a:p>
            <a:pPr algn="ctr"/>
            <a:r>
              <a:rPr lang="en-US" sz="3600" b="1" dirty="0">
                <a:solidFill>
                  <a:schemeClr val="accent5">
                    <a:lumMod val="60000"/>
                    <a:lumOff val="40000"/>
                  </a:schemeClr>
                </a:solidFill>
              </a:rPr>
              <a:t>MRS JULIET ANYANWU</a:t>
            </a:r>
            <a:endParaRPr lang="en-NG" sz="3600" b="1" dirty="0">
              <a:solidFill>
                <a:schemeClr val="accent5">
                  <a:lumMod val="60000"/>
                  <a:lumOff val="40000"/>
                </a:schemeClr>
              </a:solidFill>
            </a:endParaRPr>
          </a:p>
        </p:txBody>
      </p:sp>
    </p:spTree>
    <p:extLst>
      <p:ext uri="{BB962C8B-B14F-4D97-AF65-F5344CB8AC3E}">
        <p14:creationId xmlns:p14="http://schemas.microsoft.com/office/powerpoint/2010/main" val="2606491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C8803A-A68C-3839-73B3-371448CB078E}"/>
              </a:ext>
            </a:extLst>
          </p:cNvPr>
          <p:cNvSpPr>
            <a:spLocks noGrp="1"/>
          </p:cNvSpPr>
          <p:nvPr>
            <p:ph idx="1"/>
          </p:nvPr>
        </p:nvSpPr>
        <p:spPr>
          <a:xfrm>
            <a:off x="422500" y="1725029"/>
            <a:ext cx="9411047" cy="5019699"/>
          </a:xfrm>
        </p:spPr>
        <p:txBody>
          <a:bodyPr>
            <a:normAutofit/>
          </a:bodyPr>
          <a:lstStyle/>
          <a:p>
            <a:pPr marL="0" indent="0" algn="just">
              <a:buNone/>
            </a:pPr>
            <a:r>
              <a:rPr lang="en-US" sz="2400" dirty="0">
                <a:latin typeface="Times New Roman" panose="02020603050405020304" pitchFamily="18" charset="0"/>
                <a:ea typeface="SimSun" panose="02010600030101010101" pitchFamily="2" charset="-122"/>
                <a:cs typeface="Times New Roman" panose="02020603050405020304" pitchFamily="18" charset="0"/>
              </a:rPr>
              <a:t>The</a:t>
            </a: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 spirituality of marriage refers to all the religious practices through which husbands and wives live out the vocation of marriage in the light of faith. Catholic marriage has a distinctive spirituality that is sacramental, communitarian, and missionary.</a:t>
            </a:r>
          </a:p>
          <a:p>
            <a:pPr marL="0" indent="0" algn="just">
              <a:buNone/>
            </a:pP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Marriage is sacramental because it is a sign of Christ’s unbreakable love for his people. It reflects the union between Christ and the Church (cf. Eph. 5:25-33). It is communitarian because it creates and deepens a permanent partnership of life and love. It is missionary because in Catholic marriage couples are called to share with others the good news of their relationship in Christ. A spirituality of marriage helps couples shape their attitude toward life and provides a framework for living one’s marriage in the light of faith.</a:t>
            </a:r>
          </a:p>
          <a:p>
            <a:pPr marL="0" indent="0" algn="just">
              <a:buNone/>
            </a:pPr>
            <a:endParaRPr lang="en-NG" sz="2400" dirty="0">
              <a:latin typeface="Times New Roman" panose="02020603050405020304" pitchFamily="18" charset="0"/>
              <a:cs typeface="Times New Roman" panose="02020603050405020304" pitchFamily="18" charset="0"/>
            </a:endParaRPr>
          </a:p>
        </p:txBody>
      </p:sp>
      <p:sp>
        <p:nvSpPr>
          <p:cNvPr id="8" name="Title 7">
            <a:extLst>
              <a:ext uri="{FF2B5EF4-FFF2-40B4-BE49-F238E27FC236}">
                <a16:creationId xmlns:a16="http://schemas.microsoft.com/office/drawing/2014/main" id="{DC2DE652-54DE-17EB-13FE-A0291C9A7E67}"/>
              </a:ext>
            </a:extLst>
          </p:cNvPr>
          <p:cNvSpPr>
            <a:spLocks noGrp="1"/>
          </p:cNvSpPr>
          <p:nvPr>
            <p:ph type="title"/>
          </p:nvPr>
        </p:nvSpPr>
        <p:spPr>
          <a:xfrm>
            <a:off x="888262" y="113272"/>
            <a:ext cx="8794317" cy="1492681"/>
          </a:xfrm>
          <a:solidFill>
            <a:schemeClr val="accent3">
              <a:lumMod val="50000"/>
            </a:schemeClr>
          </a:solidFill>
        </p:spPr>
        <p:txBody>
          <a:bodyPr/>
          <a:lstStyle/>
          <a:p>
            <a:pPr algn="ctr"/>
            <a:r>
              <a:rPr lang="en-US" dirty="0">
                <a:solidFill>
                  <a:schemeClr val="bg1"/>
                </a:solidFill>
              </a:rPr>
              <a:t>MEANING OF THE SPIRITUALITY OF MARRIAGE</a:t>
            </a:r>
            <a:endParaRPr lang="en-NG" dirty="0">
              <a:solidFill>
                <a:schemeClr val="bg1"/>
              </a:solidFill>
            </a:endParaRPr>
          </a:p>
        </p:txBody>
      </p:sp>
    </p:spTree>
    <p:extLst>
      <p:ext uri="{BB962C8B-B14F-4D97-AF65-F5344CB8AC3E}">
        <p14:creationId xmlns:p14="http://schemas.microsoft.com/office/powerpoint/2010/main" val="385585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9346B59-821C-2FF9-FF0B-AEA39B9D3855}"/>
              </a:ext>
            </a:extLst>
          </p:cNvPr>
          <p:cNvSpPr txBox="1"/>
          <p:nvPr/>
        </p:nvSpPr>
        <p:spPr>
          <a:xfrm>
            <a:off x="284812" y="0"/>
            <a:ext cx="9158991" cy="6655155"/>
          </a:xfrm>
          <a:prstGeom prst="rect">
            <a:avLst/>
          </a:prstGeom>
          <a:solidFill>
            <a:schemeClr val="bg1">
              <a:lumMod val="95000"/>
            </a:schemeClr>
          </a:solidFill>
        </p:spPr>
        <p:txBody>
          <a:bodyPr wrap="square" rtlCol="0">
            <a:spAutoFit/>
          </a:bodyPr>
          <a:lstStyle/>
          <a:p>
            <a:pPr algn="just">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In the Catholic tradition, a “sacrament” is a concrete expression of Christ in the world. The Eucharist, for example, is a sacrament. Within the Eucharistic liturgy, through the words and actions of the priest, the physical signs of bread and wine become Christ really present. Likewise, the Church believes that marriage is a sacrament. In marriage, the couple’s life, love, and witness can make Christ visible to others. All sacramentally married couples are invited to reveal Christ’s loving presence and generous action in the world.</a:t>
            </a:r>
          </a:p>
          <a:p>
            <a:pPr algn="just">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Good Spirituality of marriage brings about </a:t>
            </a:r>
          </a:p>
          <a:p>
            <a:pPr algn="just">
              <a:lnSpc>
                <a:spcPct val="114000"/>
              </a:lnSpc>
              <a:spcAft>
                <a:spcPts val="1000"/>
              </a:spcAft>
            </a:pPr>
            <a:r>
              <a:rPr lang="en-US" sz="2000" dirty="0">
                <a:solidFill>
                  <a:schemeClr val="accent5"/>
                </a:solidFill>
                <a:effectLst/>
                <a:latin typeface="Times New Roman" panose="02020603050405020304" pitchFamily="18" charset="0"/>
                <a:ea typeface="SimSun" panose="02010600030101010101" pitchFamily="2" charset="-122"/>
                <a:cs typeface="Times New Roman" panose="02020603050405020304" pitchFamily="18" charset="0"/>
              </a:rPr>
              <a:t> Joy, peace, trust, love, forgiveness, patience, blessings all kinds</a:t>
            </a:r>
            <a:endParaRPr lang="en-US" sz="20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A faith-filled marriage is showing others what it means to be in a loving, Christ-centered relationship, and making known to others the gift of faithful married life and love. Couples have the potential to show others what it means to embody the life of the Holy Spirit within them. </a:t>
            </a:r>
          </a:p>
          <a:p>
            <a:pPr algn="just">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They are characterized by openness to the life of the Spirit within them, by loving service to their neighbors, and by sharing their talents and blessings with and for the local and global communities. </a:t>
            </a:r>
          </a:p>
          <a:p>
            <a:pPr algn="just"/>
            <a:endParaRPr lang="en-NG"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6956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305A7-8D46-2AFD-DCD9-9E5DAFA516A8}"/>
              </a:ext>
            </a:extLst>
          </p:cNvPr>
          <p:cNvSpPr>
            <a:spLocks noGrp="1"/>
          </p:cNvSpPr>
          <p:nvPr>
            <p:ph type="title"/>
          </p:nvPr>
        </p:nvSpPr>
        <p:spPr>
          <a:solidFill>
            <a:schemeClr val="tx2"/>
          </a:solidFill>
        </p:spPr>
        <p:txBody>
          <a:bodyPr>
            <a:normAutofit/>
          </a:bodyPr>
          <a:lstStyle/>
          <a:p>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Building a Spiritual Foundation for Your Marriage</a:t>
            </a:r>
            <a:b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br>
            <a:endParaRPr lang="en-NG" sz="3200" dirty="0">
              <a:solidFill>
                <a:schemeClr val="bg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3FF24D8-05CD-EB44-30FC-B03C1634D69B}"/>
              </a:ext>
            </a:extLst>
          </p:cNvPr>
          <p:cNvSpPr>
            <a:spLocks noGrp="1"/>
          </p:cNvSpPr>
          <p:nvPr>
            <p:ph idx="1"/>
          </p:nvPr>
        </p:nvSpPr>
        <p:spPr>
          <a:ln>
            <a:solidFill>
              <a:schemeClr val="accent1"/>
            </a:solidFill>
          </a:ln>
        </p:spPr>
        <p:txBody>
          <a:bodyPr>
            <a:normAutofit/>
          </a:bodyPr>
          <a:lstStyle/>
          <a:p>
            <a:pPr algn="just"/>
            <a:r>
              <a:rPr lang="en-US" sz="2800" dirty="0">
                <a:effectLst/>
                <a:latin typeface="Calibri" panose="020F0502020204030204" pitchFamily="34" charset="0"/>
                <a:ea typeface="SimSun" panose="02010600030101010101" pitchFamily="2" charset="-122"/>
                <a:cs typeface="Times New Roman" panose="02020603050405020304" pitchFamily="18" charset="0"/>
              </a:rPr>
              <a:t>If you want your marriage to grow strong, one of the most important questions you and your spouse should answer is, </a:t>
            </a:r>
            <a:r>
              <a:rPr lang="en-US" sz="2800" dirty="0">
                <a:solidFill>
                  <a:srgbClr val="00B0F0"/>
                </a:solidFill>
                <a:effectLst/>
                <a:latin typeface="Calibri" panose="020F0502020204030204" pitchFamily="34" charset="0"/>
                <a:ea typeface="SimSun" panose="02010600030101010101" pitchFamily="2" charset="-122"/>
                <a:cs typeface="Times New Roman" panose="02020603050405020304" pitchFamily="18" charset="0"/>
              </a:rPr>
              <a:t>“How are we going to grow spiritually?” </a:t>
            </a:r>
            <a:r>
              <a:rPr lang="en-US" sz="2800" dirty="0">
                <a:effectLst/>
                <a:latin typeface="Calibri" panose="020F0502020204030204" pitchFamily="34" charset="0"/>
                <a:ea typeface="SimSun" panose="02010600030101010101" pitchFamily="2" charset="-122"/>
                <a:cs typeface="Times New Roman" panose="02020603050405020304" pitchFamily="18" charset="0"/>
              </a:rPr>
              <a:t>Because God created marriage, it is not merely two people in a relationship, but three—a husband, a wife, and God. Failing to address this question can almost guarantee that your marriage will not achieve the intimacy and oneness that God designed.</a:t>
            </a:r>
          </a:p>
          <a:p>
            <a:pPr algn="just"/>
            <a:endParaRPr lang="en-NG" sz="2800" dirty="0"/>
          </a:p>
        </p:txBody>
      </p:sp>
    </p:spTree>
    <p:extLst>
      <p:ext uri="{BB962C8B-B14F-4D97-AF65-F5344CB8AC3E}">
        <p14:creationId xmlns:p14="http://schemas.microsoft.com/office/powerpoint/2010/main" val="2037703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0BAC8A-3D6B-46D4-392D-B6F0A9BFB845}"/>
              </a:ext>
            </a:extLst>
          </p:cNvPr>
          <p:cNvSpPr txBox="1"/>
          <p:nvPr/>
        </p:nvSpPr>
        <p:spPr>
          <a:xfrm>
            <a:off x="464694" y="214758"/>
            <a:ext cx="9923489" cy="6179127"/>
          </a:xfrm>
          <a:prstGeom prst="rect">
            <a:avLst/>
          </a:prstGeom>
          <a:noFill/>
        </p:spPr>
        <p:txBody>
          <a:bodyPr wrap="square" rtlCol="0">
            <a:spAutoFit/>
          </a:bodyPr>
          <a:lstStyle/>
          <a:p>
            <a:pPr>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Marriage first and foremost is a spiritual relationship. It works best when two people are connected individually to their God, walking with Him, obeying Him through Scripture, and praying as individuals and as a couple. </a:t>
            </a:r>
          </a:p>
          <a:p>
            <a:pPr>
              <a:lnSpc>
                <a:spcPct val="114000"/>
              </a:lnSpc>
              <a:spcAft>
                <a:spcPts val="1000"/>
              </a:spcAft>
            </a:pPr>
            <a:r>
              <a:rPr lang="en-US" sz="2000" b="1" dirty="0">
                <a:solidFill>
                  <a:srgbClr val="7030A0"/>
                </a:solidFill>
                <a:effectLst/>
                <a:latin typeface="Times New Roman" panose="02020603050405020304" pitchFamily="18" charset="0"/>
                <a:ea typeface="SimSun" panose="02010600030101010101" pitchFamily="2" charset="-122"/>
                <a:cs typeface="Times New Roman" panose="02020603050405020304" pitchFamily="18" charset="0"/>
              </a:rPr>
              <a:t>“I am the vine; you are the branches. If you remain in me and I in you, you will bear much fruit; apart from me you can do nothing” (</a:t>
            </a: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John 15:5) </a:t>
            </a:r>
            <a:endParaRPr lang="en-US" sz="2000" b="1" dirty="0">
              <a:solidFill>
                <a:srgbClr val="7030A0"/>
              </a:solidFill>
              <a:effectLst/>
              <a:latin typeface="Times New Roman" panose="02020603050405020304" pitchFamily="18" charset="0"/>
              <a:ea typeface="SimSun" panose="02010600030101010101" pitchFamily="2" charset="-122"/>
              <a:cs typeface="Times New Roman" panose="02020603050405020304" pitchFamily="18" charset="0"/>
            </a:endParaRPr>
          </a:p>
          <a:p>
            <a:pPr>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 If you push the spiritual dimension to the side, you are ignoring the very God who created marriage and the One who can help you make it work.</a:t>
            </a:r>
          </a:p>
          <a:p>
            <a:pPr>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000" dirty="0">
                <a:solidFill>
                  <a:schemeClr val="accent5"/>
                </a:solidFill>
                <a:effectLst/>
                <a:latin typeface="Times New Roman" panose="02020603050405020304" pitchFamily="18" charset="0"/>
                <a:ea typeface="SimSun" panose="02010600030101010101" pitchFamily="2" charset="-122"/>
                <a:cs typeface="Times New Roman" panose="02020603050405020304" pitchFamily="18" charset="0"/>
              </a:rPr>
              <a:t>Moral talks and teaching </a:t>
            </a:r>
          </a:p>
          <a:p>
            <a:pPr>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Galatians 5:16–23 </a:t>
            </a:r>
          </a:p>
          <a:p>
            <a:pPr>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000" b="1" dirty="0">
                <a:solidFill>
                  <a:schemeClr val="accent5"/>
                </a:solidFill>
                <a:effectLst/>
                <a:latin typeface="Times New Roman" panose="02020603050405020304" pitchFamily="18" charset="0"/>
                <a:ea typeface="SimSun" panose="02010600030101010101" pitchFamily="2" charset="-122"/>
                <a:cs typeface="Times New Roman" panose="02020603050405020304" pitchFamily="18" charset="0"/>
              </a:rPr>
              <a:t>So I say, walk by the Spirit, and you will not gratify the desires of the flesh. For the flesh desires what is contrary to the Spirit, and the Spirit what is contrary to the flesh. They are in conflict with each other, so that you are not to do whatever you want. </a:t>
            </a:r>
          </a:p>
          <a:p>
            <a:pPr>
              <a:lnSpc>
                <a:spcPct val="114000"/>
              </a:lnSpc>
              <a:spcAft>
                <a:spcPts val="1000"/>
              </a:spcAft>
            </a:pP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Hebrews 10:25:  </a:t>
            </a:r>
            <a:r>
              <a:rPr lang="en-US" sz="2000" b="1" dirty="0">
                <a:effectLst/>
                <a:latin typeface="Times New Roman" panose="02020603050405020304" pitchFamily="18" charset="0"/>
                <a:ea typeface="SimSun" panose="02010600030101010101" pitchFamily="2" charset="-122"/>
                <a:cs typeface="Times New Roman" panose="02020603050405020304" pitchFamily="18" charset="0"/>
              </a:rPr>
              <a:t>“Not giving up meeting together, as some are in the habit of doing, but encouraging one another—and all the more as you see the Day approaching.”</a:t>
            </a:r>
          </a:p>
          <a:p>
            <a:endParaRPr lang="en-NG" dirty="0"/>
          </a:p>
        </p:txBody>
      </p:sp>
    </p:spTree>
    <p:extLst>
      <p:ext uri="{BB962C8B-B14F-4D97-AF65-F5344CB8AC3E}">
        <p14:creationId xmlns:p14="http://schemas.microsoft.com/office/powerpoint/2010/main" val="1003207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10491-B939-EF4C-F7F0-A63EFFA8E6E4}"/>
              </a:ext>
            </a:extLst>
          </p:cNvPr>
          <p:cNvSpPr>
            <a:spLocks noGrp="1"/>
          </p:cNvSpPr>
          <p:nvPr>
            <p:ph type="title"/>
          </p:nvPr>
        </p:nvSpPr>
        <p:spPr>
          <a:xfrm>
            <a:off x="677334" y="609600"/>
            <a:ext cx="8596668" cy="829456"/>
          </a:xfrm>
          <a:solidFill>
            <a:schemeClr val="accent3"/>
          </a:solidFill>
        </p:spPr>
        <p:txBody>
          <a:bodyPr>
            <a:normAutofit fontScale="90000"/>
          </a:bodyPr>
          <a:lstStyle/>
          <a:p>
            <a:r>
              <a:rPr lang="en-US" sz="2800" dirty="0">
                <a:solidFill>
                  <a:schemeClr val="tx1"/>
                </a:solidFill>
                <a:latin typeface="Times New Roman" panose="02020603050405020304" pitchFamily="18" charset="0"/>
                <a:ea typeface="SimSun" panose="02010600030101010101" pitchFamily="2" charset="-122"/>
                <a:cs typeface="Times New Roman" panose="02020603050405020304" pitchFamily="18" charset="0"/>
              </a:rPr>
              <a:t>Five </a:t>
            </a:r>
            <a:r>
              <a:rPr lang="en-US" sz="2800"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Ways Couples Can Grow Spiritually Together</a:t>
            </a:r>
            <a:br>
              <a:rPr lang="en-US" sz="2800"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br>
            <a:endParaRPr lang="en-NG" sz="28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AC7A09A-B715-4A61-FD13-BD8A090988EE}"/>
              </a:ext>
            </a:extLst>
          </p:cNvPr>
          <p:cNvSpPr>
            <a:spLocks noGrp="1"/>
          </p:cNvSpPr>
          <p:nvPr>
            <p:ph idx="1"/>
          </p:nvPr>
        </p:nvSpPr>
        <p:spPr>
          <a:xfrm>
            <a:off x="677334" y="1439057"/>
            <a:ext cx="8596668" cy="4602306"/>
          </a:xfrm>
        </p:spPr>
        <p:txBody>
          <a:bodyPr>
            <a:noAutofit/>
          </a:bodyPr>
          <a:lstStyle/>
          <a:p>
            <a:r>
              <a:rPr lang="en-US" sz="2000" dirty="0">
                <a:solidFill>
                  <a:schemeClr val="accent4"/>
                </a:solidFill>
                <a:latin typeface="Times New Roman" panose="02020603050405020304" pitchFamily="18" charset="0"/>
                <a:cs typeface="Times New Roman" panose="02020603050405020304" pitchFamily="18" charset="0"/>
              </a:rPr>
              <a:t>Keep your roots deep in God. </a:t>
            </a:r>
            <a:r>
              <a:rPr lang="en-US" sz="2000" dirty="0">
                <a:solidFill>
                  <a:schemeClr val="tx1"/>
                </a:solidFill>
                <a:latin typeface="Times New Roman" panose="02020603050405020304" pitchFamily="18" charset="0"/>
                <a:cs typeface="Times New Roman" panose="02020603050405020304" pitchFamily="18" charset="0"/>
              </a:rPr>
              <a:t>When you b</a:t>
            </a:r>
            <a:r>
              <a:rPr lang="en-US" sz="2000" dirty="0">
                <a:latin typeface="Times New Roman" panose="02020603050405020304" pitchFamily="18" charset="0"/>
                <a:cs typeface="Times New Roman" panose="02020603050405020304" pitchFamily="18" charset="0"/>
              </a:rPr>
              <a:t>uild your lives on God, you and your spouse will become stronger in faith and love. Colossian 2:7 says keep your roots deep in him, build your lives on him, and become stronger in your faith, as you were taught. And be filled with thanksgiving</a:t>
            </a:r>
          </a:p>
          <a:p>
            <a:pPr algn="just"/>
            <a:r>
              <a:rPr lang="en-US" sz="2000" dirty="0">
                <a:latin typeface="Times New Roman" panose="02020603050405020304" pitchFamily="18" charset="0"/>
                <a:cs typeface="Times New Roman" panose="02020603050405020304" pitchFamily="18" charset="0"/>
              </a:rPr>
              <a:t> </a:t>
            </a:r>
            <a:r>
              <a:rPr lang="en-US" sz="2000" dirty="0">
                <a:solidFill>
                  <a:schemeClr val="accent4"/>
                </a:solidFill>
                <a:latin typeface="Times New Roman" panose="02020603050405020304" pitchFamily="18" charset="0"/>
                <a:cs typeface="Times New Roman" panose="02020603050405020304" pitchFamily="18" charset="0"/>
              </a:rPr>
              <a:t>Pray for and with each other. </a:t>
            </a:r>
            <a:r>
              <a:rPr lang="en-US" sz="2000" b="1" dirty="0">
                <a:latin typeface="Times New Roman" panose="02020603050405020304" pitchFamily="18" charset="0"/>
                <a:cs typeface="Times New Roman" panose="02020603050405020304" pitchFamily="18" charset="0"/>
              </a:rPr>
              <a:t>“Make this your common practice: Confess your sins to each other and pray for each other so that you can live together whole and healed”</a:t>
            </a:r>
            <a:r>
              <a:rPr lang="en-US" sz="2000" dirty="0">
                <a:latin typeface="Times New Roman" panose="02020603050405020304" pitchFamily="18" charset="0"/>
                <a:cs typeface="Times New Roman" panose="02020603050405020304" pitchFamily="18" charset="0"/>
              </a:rPr>
              <a:t> (James 5:16). Who doesn’t want a marriage where husband and wife live together in peace and love? The Bible says this can happen when you confess to one another when you’re wrong and pray for and with each</a:t>
            </a:r>
          </a:p>
          <a:p>
            <a:r>
              <a:rPr lang="en-US" sz="2000" dirty="0">
                <a:solidFill>
                  <a:schemeClr val="accent4"/>
                </a:solidFill>
                <a:latin typeface="Times New Roman" panose="02020603050405020304" pitchFamily="18" charset="0"/>
                <a:cs typeface="Times New Roman" panose="02020603050405020304" pitchFamily="18" charset="0"/>
              </a:rPr>
              <a:t>Study the world of God together and meditate on it</a:t>
            </a:r>
            <a:r>
              <a:rPr lang="en-US" sz="2000" dirty="0">
                <a:latin typeface="Times New Roman" panose="02020603050405020304" pitchFamily="18" charset="0"/>
                <a:cs typeface="Times New Roman" panose="02020603050405020304" pitchFamily="18" charset="0"/>
              </a:rPr>
              <a:t>. Psalm 119:103: </a:t>
            </a:r>
            <a:r>
              <a:rPr lang="en-US" sz="2000" b="1" dirty="0">
                <a:solidFill>
                  <a:srgbClr val="002060"/>
                </a:solidFill>
                <a:latin typeface="Times New Roman" panose="02020603050405020304" pitchFamily="18" charset="0"/>
                <a:cs typeface="Times New Roman" panose="02020603050405020304" pitchFamily="18" charset="0"/>
              </a:rPr>
              <a:t>“Your word is a lamp for my feet, a light on my path.” </a:t>
            </a:r>
          </a:p>
          <a:p>
            <a:endParaRPr lang="en-US" sz="2000" dirty="0">
              <a:latin typeface="Times New Roman" panose="02020603050405020304" pitchFamily="18" charset="0"/>
              <a:cs typeface="Times New Roman" panose="02020603050405020304" pitchFamily="18" charset="0"/>
            </a:endParaRPr>
          </a:p>
          <a:p>
            <a:endParaRPr lang="en-NG"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9588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9C955-0A31-B487-07F0-5386FC5BD2FF}"/>
              </a:ext>
            </a:extLst>
          </p:cNvPr>
          <p:cNvSpPr>
            <a:spLocks noGrp="1"/>
          </p:cNvSpPr>
          <p:nvPr>
            <p:ph type="title"/>
          </p:nvPr>
        </p:nvSpPr>
        <p:spPr>
          <a:xfrm>
            <a:off x="527432" y="167391"/>
            <a:ext cx="8596668" cy="889416"/>
          </a:xfrm>
          <a:ln>
            <a:solidFill>
              <a:schemeClr val="accent4"/>
            </a:solidFill>
          </a:ln>
        </p:spPr>
        <p:txBody>
          <a:bodyPr>
            <a:normAutofit fontScale="90000"/>
          </a:bodyPr>
          <a:lstStyle/>
          <a:p>
            <a:pPr algn="ctr"/>
            <a:r>
              <a:rPr lang="en-US" b="1" dirty="0">
                <a:effectLst/>
                <a:latin typeface="Times New Roman" panose="02020603050405020304" pitchFamily="18" charset="0"/>
                <a:ea typeface="SimSun" panose="02010600030101010101" pitchFamily="2" charset="-122"/>
                <a:cs typeface="Times New Roman" panose="02020603050405020304" pitchFamily="18" charset="0"/>
              </a:rPr>
              <a:t>What are these Enemies of Marriage? </a:t>
            </a:r>
            <a:br>
              <a:rPr lang="en-US" b="1" dirty="0">
                <a:effectLst/>
                <a:latin typeface="Times New Roman" panose="02020603050405020304" pitchFamily="18" charset="0"/>
                <a:ea typeface="SimSun" panose="02010600030101010101" pitchFamily="2" charset="-122"/>
                <a:cs typeface="Times New Roman" panose="02020603050405020304" pitchFamily="18" charset="0"/>
              </a:rPr>
            </a:br>
            <a:endParaRPr lang="en-NG"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F829654-1F92-D867-4AB6-6EF2F7F33C9B}"/>
              </a:ext>
            </a:extLst>
          </p:cNvPr>
          <p:cNvSpPr>
            <a:spLocks noGrp="1"/>
          </p:cNvSpPr>
          <p:nvPr>
            <p:ph idx="1"/>
          </p:nvPr>
        </p:nvSpPr>
        <p:spPr>
          <a:xfrm>
            <a:off x="527432" y="1169233"/>
            <a:ext cx="8596668" cy="5246557"/>
          </a:xfrm>
        </p:spPr>
        <p:txBody>
          <a:bodyPr>
            <a:noAutofit/>
          </a:bodyPr>
          <a:lstStyle/>
          <a:p>
            <a:pPr marL="0" indent="0" algn="just">
              <a:lnSpc>
                <a:spcPct val="114000"/>
              </a:lnSpc>
              <a:spcAft>
                <a:spcPts val="1000"/>
              </a:spcAft>
              <a:buNone/>
            </a:pP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They can be more in number, but generally speaking, an enemy of marriage is anything that helps to fuel conflict and destroy the unity of your marriage. </a:t>
            </a:r>
            <a:r>
              <a:rPr lang="en-US" sz="2400" dirty="0">
                <a:latin typeface="Times New Roman" panose="02020603050405020304" pitchFamily="18" charset="0"/>
                <a:ea typeface="SimSun" panose="02010600030101010101" pitchFamily="2" charset="-122"/>
                <a:cs typeface="Times New Roman" panose="02020603050405020304" pitchFamily="18" charset="0"/>
              </a:rPr>
              <a:t>Enemies of marriage include:-</a:t>
            </a:r>
            <a:endParaRPr lang="en-US" sz="2400" dirty="0">
              <a:effectLst/>
              <a:latin typeface="Times New Roman" panose="02020603050405020304" pitchFamily="18" charset="0"/>
              <a:ea typeface="SimSun" panose="02010600030101010101" pitchFamily="2" charset="-122"/>
              <a:cs typeface="Times New Roman" panose="02020603050405020304" pitchFamily="18" charset="0"/>
            </a:endParaRPr>
          </a:p>
          <a:p>
            <a:pPr>
              <a:lnSpc>
                <a:spcPct val="114000"/>
              </a:lnSpc>
              <a:spcAft>
                <a:spcPts val="1000"/>
              </a:spcAft>
            </a:pP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dirty="0">
                <a:solidFill>
                  <a:schemeClr val="accent5">
                    <a:lumMod val="50000"/>
                  </a:schemeClr>
                </a:solidFill>
                <a:effectLst/>
                <a:latin typeface="Times New Roman" panose="02020603050405020304" pitchFamily="18" charset="0"/>
                <a:ea typeface="SimSun" panose="02010600030101010101" pitchFamily="2" charset="-122"/>
                <a:cs typeface="Times New Roman" panose="02020603050405020304" pitchFamily="18" charset="0"/>
              </a:rPr>
              <a:t>Sexual immorality-adultery, pornography addiction, masturbation</a:t>
            </a:r>
          </a:p>
          <a:p>
            <a:pPr>
              <a:lnSpc>
                <a:spcPct val="114000"/>
              </a:lnSpc>
              <a:spcAft>
                <a:spcPts val="1000"/>
              </a:spcAft>
            </a:pPr>
            <a:r>
              <a:rPr lang="en-US" sz="2400" dirty="0">
                <a:solidFill>
                  <a:schemeClr val="accent5">
                    <a:lumMod val="50000"/>
                  </a:schemeClr>
                </a:solidFill>
                <a:effectLst/>
                <a:latin typeface="Times New Roman" panose="02020603050405020304" pitchFamily="18" charset="0"/>
                <a:ea typeface="SimSun" panose="02010600030101010101" pitchFamily="2" charset="-122"/>
                <a:cs typeface="Times New Roman" panose="02020603050405020304" pitchFamily="18" charset="0"/>
              </a:rPr>
              <a:t> Disrespect  </a:t>
            </a:r>
          </a:p>
          <a:p>
            <a:pPr>
              <a:lnSpc>
                <a:spcPct val="114000"/>
              </a:lnSpc>
              <a:spcAft>
                <a:spcPts val="1000"/>
              </a:spcAft>
            </a:pPr>
            <a:r>
              <a:rPr lang="en-US" sz="2400" dirty="0">
                <a:solidFill>
                  <a:schemeClr val="accent5">
                    <a:lumMod val="50000"/>
                  </a:schemeClr>
                </a:solidFill>
                <a:effectLst/>
                <a:latin typeface="Times New Roman" panose="02020603050405020304" pitchFamily="18" charset="0"/>
                <a:ea typeface="SimSun" panose="02010600030101010101" pitchFamily="2" charset="-122"/>
                <a:cs typeface="Times New Roman" panose="02020603050405020304" pitchFamily="18" charset="0"/>
              </a:rPr>
              <a:t>Immaturity -  Pettiness.</a:t>
            </a:r>
          </a:p>
          <a:p>
            <a:pPr>
              <a:lnSpc>
                <a:spcPct val="114000"/>
              </a:lnSpc>
              <a:spcAft>
                <a:spcPts val="1000"/>
              </a:spcAft>
            </a:pPr>
            <a:r>
              <a:rPr lang="en-US" sz="2400" dirty="0">
                <a:solidFill>
                  <a:schemeClr val="accent5">
                    <a:lumMod val="50000"/>
                  </a:schemeClr>
                </a:solidFill>
                <a:effectLst/>
                <a:latin typeface="Times New Roman" panose="02020603050405020304" pitchFamily="18" charset="0"/>
                <a:ea typeface="SimSun" panose="02010600030101010101" pitchFamily="2" charset="-122"/>
                <a:cs typeface="Times New Roman" panose="02020603050405020304" pitchFamily="18" charset="0"/>
              </a:rPr>
              <a:t>Turning your attention away from your spouse. </a:t>
            </a:r>
          </a:p>
          <a:p>
            <a:pPr>
              <a:lnSpc>
                <a:spcPct val="114000"/>
              </a:lnSpc>
              <a:spcAft>
                <a:spcPts val="1000"/>
              </a:spcAft>
            </a:pPr>
            <a:r>
              <a:rPr lang="en-US" sz="2400" dirty="0">
                <a:solidFill>
                  <a:schemeClr val="accent5">
                    <a:lumMod val="50000"/>
                  </a:schemeClr>
                </a:solidFill>
                <a:effectLst/>
                <a:latin typeface="Times New Roman" panose="02020603050405020304" pitchFamily="18" charset="0"/>
                <a:ea typeface="SimSun" panose="02010600030101010101" pitchFamily="2" charset="-122"/>
                <a:cs typeface="Times New Roman" panose="02020603050405020304" pitchFamily="18" charset="0"/>
              </a:rPr>
              <a:t> Lack of proper communication</a:t>
            </a:r>
          </a:p>
          <a:p>
            <a:pPr marL="0" indent="0">
              <a:lnSpc>
                <a:spcPct val="114000"/>
              </a:lnSpc>
              <a:spcAft>
                <a:spcPts val="1000"/>
              </a:spcAft>
              <a:buNone/>
            </a:pP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If you want to keep the Spirituality of your marriage avoid, adultery </a:t>
            </a:r>
          </a:p>
        </p:txBody>
      </p:sp>
    </p:spTree>
    <p:extLst>
      <p:ext uri="{BB962C8B-B14F-4D97-AF65-F5344CB8AC3E}">
        <p14:creationId xmlns:p14="http://schemas.microsoft.com/office/powerpoint/2010/main" val="1010653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02BED2-6DDA-D4FA-F202-18820F733ED7}"/>
              </a:ext>
            </a:extLst>
          </p:cNvPr>
          <p:cNvSpPr txBox="1"/>
          <p:nvPr/>
        </p:nvSpPr>
        <p:spPr>
          <a:xfrm>
            <a:off x="539644" y="0"/>
            <a:ext cx="8679305" cy="7375352"/>
          </a:xfrm>
          <a:prstGeom prst="rect">
            <a:avLst/>
          </a:prstGeom>
          <a:noFill/>
        </p:spPr>
        <p:txBody>
          <a:bodyPr wrap="square" rtlCol="0">
            <a:spAutoFit/>
          </a:bodyPr>
          <a:lstStyle/>
          <a:p>
            <a:pPr marL="0" indent="0" algn="just">
              <a:lnSpc>
                <a:spcPct val="114000"/>
              </a:lnSpc>
              <a:spcAft>
                <a:spcPts val="1000"/>
              </a:spcAft>
              <a:buNone/>
            </a:pPr>
            <a:r>
              <a:rPr lang="en-US" sz="2200" dirty="0">
                <a:effectLst/>
                <a:latin typeface="Times New Roman" panose="02020603050405020304" pitchFamily="18" charset="0"/>
                <a:ea typeface="SimSun" panose="02010600030101010101" pitchFamily="2" charset="-122"/>
                <a:cs typeface="Times New Roman" panose="02020603050405020304" pitchFamily="18" charset="0"/>
              </a:rPr>
              <a:t>Matthew 19:9 says:</a:t>
            </a:r>
          </a:p>
          <a:p>
            <a:pPr marL="0" indent="0" algn="just">
              <a:lnSpc>
                <a:spcPct val="114000"/>
              </a:lnSpc>
              <a:spcAft>
                <a:spcPts val="1000"/>
              </a:spcAft>
              <a:buNone/>
            </a:pPr>
            <a:r>
              <a:rPr lang="en-US" sz="2200" b="1" dirty="0">
                <a:solidFill>
                  <a:schemeClr val="accent6"/>
                </a:solidFill>
                <a:effectLst/>
                <a:latin typeface="Times New Roman" panose="02020603050405020304" pitchFamily="18" charset="0"/>
                <a:ea typeface="SimSun" panose="02010600030101010101" pitchFamily="2" charset="-122"/>
                <a:cs typeface="Times New Roman" panose="02020603050405020304" pitchFamily="18" charset="0"/>
              </a:rPr>
              <a:t>“I tell you that anyone who divorces his wife, except for sexual immorality, </a:t>
            </a:r>
            <a:r>
              <a:rPr lang="en-US" sz="2200" b="1" dirty="0">
                <a:solidFill>
                  <a:schemeClr val="accent5">
                    <a:lumMod val="60000"/>
                    <a:lumOff val="40000"/>
                  </a:schemeClr>
                </a:solidFill>
                <a:effectLst/>
                <a:latin typeface="Times New Roman" panose="02020603050405020304" pitchFamily="18" charset="0"/>
                <a:ea typeface="SimSun" panose="02010600030101010101" pitchFamily="2" charset="-122"/>
                <a:cs typeface="Times New Roman" panose="02020603050405020304" pitchFamily="18" charset="0"/>
              </a:rPr>
              <a:t>(Catholic edition says unlawful marriage) </a:t>
            </a:r>
            <a:r>
              <a:rPr lang="en-US" sz="2200" b="1" dirty="0">
                <a:solidFill>
                  <a:schemeClr val="accent6"/>
                </a:solidFill>
                <a:effectLst/>
                <a:latin typeface="Times New Roman" panose="02020603050405020304" pitchFamily="18" charset="0"/>
                <a:ea typeface="SimSun" panose="02010600030101010101" pitchFamily="2" charset="-122"/>
                <a:cs typeface="Times New Roman" panose="02020603050405020304" pitchFamily="18" charset="0"/>
              </a:rPr>
              <a:t>and marries another woman commits adultery.”</a:t>
            </a:r>
          </a:p>
          <a:p>
            <a:pPr marL="0" indent="0" algn="just">
              <a:lnSpc>
                <a:spcPct val="114000"/>
              </a:lnSpc>
              <a:spcAft>
                <a:spcPts val="1000"/>
              </a:spcAft>
              <a:buNone/>
            </a:pPr>
            <a:r>
              <a:rPr lang="en-US" sz="2200" dirty="0">
                <a:effectLst/>
                <a:latin typeface="Times New Roman" panose="02020603050405020304" pitchFamily="18" charset="0"/>
                <a:ea typeface="SimSun" panose="02010600030101010101" pitchFamily="2" charset="-122"/>
                <a:cs typeface="Times New Roman" panose="02020603050405020304" pitchFamily="18" charset="0"/>
              </a:rPr>
              <a:t>Hebrews 13:4</a:t>
            </a:r>
          </a:p>
          <a:p>
            <a:pPr marL="0" indent="0" algn="just">
              <a:lnSpc>
                <a:spcPct val="114000"/>
              </a:lnSpc>
              <a:spcAft>
                <a:spcPts val="1000"/>
              </a:spcAft>
              <a:buNone/>
            </a:pPr>
            <a:r>
              <a:rPr lang="en-US" sz="2200" dirty="0">
                <a:solidFill>
                  <a:schemeClr val="accent4">
                    <a:lumMod val="50000"/>
                  </a:schemeClr>
                </a:solidFill>
                <a:effectLst/>
                <a:latin typeface="Times New Roman" panose="02020603050405020304" pitchFamily="18" charset="0"/>
                <a:ea typeface="SimSun" panose="02010600030101010101" pitchFamily="2" charset="-122"/>
                <a:cs typeface="Times New Roman" panose="02020603050405020304" pitchFamily="18" charset="0"/>
              </a:rPr>
              <a:t>“Let marriage be held in honor among all, and let the marriage bed be undefiled, for God will judge the sexually immoral and adulterous. Marriage should be honored by all, and the marriage bed kept pure, for God will judge the adulterer and all the sexually immoral.”</a:t>
            </a:r>
          </a:p>
          <a:p>
            <a:pPr algn="just">
              <a:lnSpc>
                <a:spcPct val="114000"/>
              </a:lnSpc>
              <a:spcAft>
                <a:spcPts val="1000"/>
              </a:spcAft>
            </a:pPr>
            <a:r>
              <a:rPr lang="en-US" sz="2200" b="1" dirty="0">
                <a:effectLst/>
                <a:highlight>
                  <a:srgbClr val="00FF00"/>
                </a:highlight>
                <a:latin typeface="Times New Roman" panose="02020603050405020304" pitchFamily="18" charset="0"/>
                <a:ea typeface="SimSun" panose="02010600030101010101" pitchFamily="2" charset="-122"/>
                <a:cs typeface="Times New Roman" panose="02020603050405020304" pitchFamily="18" charset="0"/>
              </a:rPr>
              <a:t>How can you overcome all this </a:t>
            </a:r>
          </a:p>
          <a:p>
            <a:pPr algn="just">
              <a:lnSpc>
                <a:spcPct val="114000"/>
              </a:lnSpc>
              <a:spcAft>
                <a:spcPts val="1000"/>
              </a:spcAft>
            </a:pPr>
            <a:r>
              <a:rPr lang="en-US" sz="2200" dirty="0">
                <a:effectLst/>
                <a:latin typeface="Times New Roman" panose="02020603050405020304" pitchFamily="18" charset="0"/>
                <a:ea typeface="SimSun" panose="02010600030101010101" pitchFamily="2" charset="-122"/>
                <a:cs typeface="Times New Roman" panose="02020603050405020304" pitchFamily="18" charset="0"/>
              </a:rPr>
              <a:t>I challenge you today to take a sincere and in-depth look at your marriage in order to identify and name the enemies trying to destroy it. Begin with the list above and add any other issues affecting the health and happiness of your marriage. If enemies have already caused so much damage that you feel too lost, hurt or angry to start on your own, please seek God’s intervention. God will  help you fight and defeat your marriage’s enemies.</a:t>
            </a:r>
          </a:p>
          <a:p>
            <a:pPr algn="just"/>
            <a:endParaRPr lang="en-NG"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0705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A1311D-5187-CFF8-9E46-9F4F836E5068}"/>
              </a:ext>
            </a:extLst>
          </p:cNvPr>
          <p:cNvSpPr txBox="1"/>
          <p:nvPr/>
        </p:nvSpPr>
        <p:spPr>
          <a:xfrm>
            <a:off x="674556" y="223250"/>
            <a:ext cx="9608695" cy="6411499"/>
          </a:xfrm>
          <a:prstGeom prst="rect">
            <a:avLst/>
          </a:prstGeom>
          <a:solidFill>
            <a:schemeClr val="tx2">
              <a:lumMod val="75000"/>
            </a:schemeClr>
          </a:solidFill>
          <a:ln>
            <a:solidFill>
              <a:schemeClr val="accent4">
                <a:lumMod val="60000"/>
                <a:lumOff val="40000"/>
              </a:schemeClr>
            </a:solidFill>
          </a:ln>
        </p:spPr>
        <p:txBody>
          <a:bodyPr wrap="square" rtlCol="0">
            <a:spAutoFit/>
          </a:bodyPr>
          <a:lstStyle/>
          <a:p>
            <a:pPr>
              <a:lnSpc>
                <a:spcPct val="114000"/>
              </a:lnSpc>
              <a:spcAft>
                <a:spcPts val="1000"/>
              </a:spcAft>
            </a:pPr>
            <a:endParaRPr lang="en-US" sz="2400" dirty="0">
              <a:solidFill>
                <a:schemeClr val="bg1"/>
              </a:solidFill>
              <a:effectLst/>
              <a:highlight>
                <a:srgbClr val="00FF00"/>
              </a:highlight>
              <a:latin typeface="Calibri" panose="020F0502020204030204" pitchFamily="34" charset="0"/>
              <a:ea typeface="SimSun" panose="02010600030101010101" pitchFamily="2" charset="-122"/>
              <a:cs typeface="Times New Roman" panose="02020603050405020304" pitchFamily="18" charset="0"/>
            </a:endParaRPr>
          </a:p>
          <a:p>
            <a:pPr>
              <a:lnSpc>
                <a:spcPct val="114000"/>
              </a:lnSpc>
              <a:spcAft>
                <a:spcPts val="1000"/>
              </a:spcAft>
            </a:pPr>
            <a:r>
              <a:rPr lang="en-US" sz="24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rPr>
              <a:t>Confess your sins. Tell God everything, repent, and receive forgiveness and cleansing. </a:t>
            </a:r>
            <a:r>
              <a:rPr lang="en-US" sz="2400" b="1" dirty="0">
                <a:solidFill>
                  <a:schemeClr val="accent5">
                    <a:lumMod val="60000"/>
                    <a:lumOff val="40000"/>
                  </a:schemeClr>
                </a:solidFill>
                <a:effectLst/>
                <a:latin typeface="Calibri" panose="020F0502020204030204" pitchFamily="34" charset="0"/>
                <a:ea typeface="SimSun" panose="02010600030101010101" pitchFamily="2" charset="-122"/>
                <a:cs typeface="Times New Roman" panose="02020603050405020304" pitchFamily="18" charset="0"/>
              </a:rPr>
              <a:t>Frequent the sacrament of confession at least once </a:t>
            </a:r>
            <a:r>
              <a:rPr lang="en-US" sz="2400" b="1">
                <a:solidFill>
                  <a:schemeClr val="accent5">
                    <a:lumMod val="60000"/>
                    <a:lumOff val="40000"/>
                  </a:schemeClr>
                </a:solidFill>
                <a:effectLst/>
                <a:latin typeface="Calibri" panose="020F0502020204030204" pitchFamily="34" charset="0"/>
                <a:ea typeface="SimSun" panose="02010600030101010101" pitchFamily="2" charset="-122"/>
                <a:cs typeface="Times New Roman" panose="02020603050405020304" pitchFamily="18" charset="0"/>
              </a:rPr>
              <a:t>a month.</a:t>
            </a:r>
            <a:endParaRPr lang="en-US" sz="2400" b="1" dirty="0">
              <a:solidFill>
                <a:schemeClr val="accent5">
                  <a:lumMod val="60000"/>
                  <a:lumOff val="40000"/>
                </a:schemeClr>
              </a:solidFill>
              <a:effectLst/>
              <a:latin typeface="Calibri" panose="020F0502020204030204" pitchFamily="34" charset="0"/>
              <a:ea typeface="SimSun" panose="02010600030101010101" pitchFamily="2" charset="-122"/>
              <a:cs typeface="Times New Roman" panose="02020603050405020304" pitchFamily="18" charset="0"/>
            </a:endParaRPr>
          </a:p>
          <a:p>
            <a:pPr>
              <a:lnSpc>
                <a:spcPct val="114000"/>
              </a:lnSpc>
              <a:spcAft>
                <a:spcPts val="1000"/>
              </a:spcAft>
            </a:pPr>
            <a:r>
              <a:rPr lang="en-US" sz="24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rPr>
              <a:t>Surrender your will to God. Allow Him to be your Master.</a:t>
            </a:r>
          </a:p>
          <a:p>
            <a:pPr>
              <a:lnSpc>
                <a:spcPct val="114000"/>
              </a:lnSpc>
              <a:spcAft>
                <a:spcPts val="1000"/>
              </a:spcAft>
            </a:pPr>
            <a:r>
              <a:rPr lang="en-US" sz="24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rPr>
              <a:t>By faith, ask Him to fill you with the Holy Spirit.</a:t>
            </a:r>
          </a:p>
          <a:p>
            <a:pPr>
              <a:lnSpc>
                <a:spcPct val="114000"/>
              </a:lnSpc>
              <a:spcAft>
                <a:spcPts val="1000"/>
              </a:spcAft>
            </a:pPr>
            <a:r>
              <a:rPr lang="en-US" sz="24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rPr>
              <a:t>Then continue to walk with God moment by moment by reading the Scriptures, confessing your wrong attitudes or actions, and continuing to surrender and yield to Him.</a:t>
            </a:r>
          </a:p>
          <a:p>
            <a:pPr>
              <a:lnSpc>
                <a:spcPct val="114000"/>
              </a:lnSpc>
              <a:spcAft>
                <a:spcPts val="1000"/>
              </a:spcAft>
            </a:pPr>
            <a:r>
              <a:rPr lang="en-US" sz="24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rPr>
              <a:t>Your marriage will reflect the love of God as you allow Him to fill, control, and empower you.</a:t>
            </a:r>
          </a:p>
          <a:p>
            <a:pPr>
              <a:lnSpc>
                <a:spcPct val="114000"/>
              </a:lnSpc>
              <a:spcAft>
                <a:spcPts val="1000"/>
              </a:spcAft>
            </a:pPr>
            <a:r>
              <a:rPr lang="en-US" sz="24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rPr>
              <a:t>Receiving sacraments every day especially the Holy Eucharist will greatly help you to stay connected with the </a:t>
            </a:r>
            <a:r>
              <a:rPr lang="en-US" sz="2400" dirty="0">
                <a:solidFill>
                  <a:schemeClr val="bg1"/>
                </a:solidFill>
                <a:latin typeface="Calibri" panose="020F0502020204030204" pitchFamily="34" charset="0"/>
                <a:ea typeface="SimSun" panose="02010600030101010101" pitchFamily="2" charset="-122"/>
                <a:cs typeface="Times New Roman" panose="02020603050405020304" pitchFamily="18" charset="0"/>
              </a:rPr>
              <a:t>H</a:t>
            </a:r>
            <a:r>
              <a:rPr lang="en-US" sz="24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rPr>
              <a:t>oly Spirit.</a:t>
            </a:r>
          </a:p>
          <a:p>
            <a:endParaRPr lang="en-NG" sz="2400" dirty="0">
              <a:solidFill>
                <a:schemeClr val="bg1"/>
              </a:solidFill>
            </a:endParaRPr>
          </a:p>
        </p:txBody>
      </p:sp>
      <p:sp>
        <p:nvSpPr>
          <p:cNvPr id="3" name="Oval 2">
            <a:extLst>
              <a:ext uri="{FF2B5EF4-FFF2-40B4-BE49-F238E27FC236}">
                <a16:creationId xmlns:a16="http://schemas.microsoft.com/office/drawing/2014/main" id="{57416847-49DC-870D-3E3F-8EAFDDFADD0D}"/>
              </a:ext>
            </a:extLst>
          </p:cNvPr>
          <p:cNvSpPr/>
          <p:nvPr/>
        </p:nvSpPr>
        <p:spPr>
          <a:xfrm>
            <a:off x="1004339" y="299803"/>
            <a:ext cx="8289561" cy="56962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G"/>
          </a:p>
        </p:txBody>
      </p:sp>
      <p:sp>
        <p:nvSpPr>
          <p:cNvPr id="4" name="TextBox 3">
            <a:extLst>
              <a:ext uri="{FF2B5EF4-FFF2-40B4-BE49-F238E27FC236}">
                <a16:creationId xmlns:a16="http://schemas.microsoft.com/office/drawing/2014/main" id="{C2D52183-270F-170E-5B4D-72BA6A64F182}"/>
              </a:ext>
            </a:extLst>
          </p:cNvPr>
          <p:cNvSpPr txBox="1"/>
          <p:nvPr/>
        </p:nvSpPr>
        <p:spPr>
          <a:xfrm>
            <a:off x="2898100" y="-397384"/>
            <a:ext cx="5501389" cy="1963999"/>
          </a:xfrm>
          <a:prstGeom prst="rect">
            <a:avLst/>
          </a:prstGeom>
          <a:noFill/>
        </p:spPr>
        <p:txBody>
          <a:bodyPr wrap="square" rtlCol="0">
            <a:spAutoFit/>
          </a:bodyPr>
          <a:lstStyle/>
          <a:p>
            <a:pPr>
              <a:lnSpc>
                <a:spcPct val="114000"/>
              </a:lnSpc>
              <a:spcAft>
                <a:spcPts val="1000"/>
              </a:spcAft>
            </a:pPr>
            <a:endPar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a:p>
            <a:pPr>
              <a:lnSpc>
                <a:spcPct val="114000"/>
              </a:lnSpc>
              <a:spcAft>
                <a:spcPts val="1000"/>
              </a:spcAft>
            </a:pP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Ways to Turn Back to Christ</a:t>
            </a:r>
          </a:p>
          <a:p>
            <a:endParaRPr lang="en-NG" sz="32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796253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169</TotalTime>
  <Words>1235</Words>
  <Application>Microsoft Office PowerPoint</Application>
  <PresentationFormat>Widescreen</PresentationFormat>
  <Paragraphs>46</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Wingdings 3</vt:lpstr>
      <vt:lpstr>Facet</vt:lpstr>
      <vt:lpstr>Marriage and Spirituality</vt:lpstr>
      <vt:lpstr>MEANING OF THE SPIRITUALITY OF MARRIAGE</vt:lpstr>
      <vt:lpstr>PowerPoint Presentation</vt:lpstr>
      <vt:lpstr>Building a Spiritual Foundation for Your Marriage </vt:lpstr>
      <vt:lpstr>PowerPoint Presentation</vt:lpstr>
      <vt:lpstr>Five Ways Couples Can Grow Spiritually Together </vt:lpstr>
      <vt:lpstr>What are these Enemies of Marriage?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Thaddeus Anyaegbu</dc:creator>
  <cp:lastModifiedBy>Thaddeus Anyaegbu</cp:lastModifiedBy>
  <cp:revision>1</cp:revision>
  <dcterms:created xsi:type="dcterms:W3CDTF">2024-06-22T12:01:29Z</dcterms:created>
  <dcterms:modified xsi:type="dcterms:W3CDTF">2024-06-22T14:50:51Z</dcterms:modified>
</cp:coreProperties>
</file>